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4"/>
  </p:notesMasterIdLst>
  <p:sldIdLst>
    <p:sldId id="256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12" r:id="rId11"/>
    <p:sldId id="257" r:id="rId12"/>
    <p:sldId id="287" r:id="rId13"/>
    <p:sldId id="285" r:id="rId14"/>
    <p:sldId id="288" r:id="rId15"/>
    <p:sldId id="306" r:id="rId16"/>
    <p:sldId id="307" r:id="rId17"/>
    <p:sldId id="308" r:id="rId18"/>
    <p:sldId id="309" r:id="rId19"/>
    <p:sldId id="310" r:id="rId20"/>
    <p:sldId id="311" r:id="rId21"/>
    <p:sldId id="258" r:id="rId22"/>
    <p:sldId id="298" r:id="rId23"/>
    <p:sldId id="289" r:id="rId24"/>
    <p:sldId id="259" r:id="rId25"/>
    <p:sldId id="291" r:id="rId26"/>
    <p:sldId id="290" r:id="rId27"/>
    <p:sldId id="292" r:id="rId28"/>
    <p:sldId id="260" r:id="rId29"/>
    <p:sldId id="262" r:id="rId30"/>
    <p:sldId id="283" r:id="rId31"/>
    <p:sldId id="284" r:id="rId32"/>
    <p:sldId id="313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89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689B6-14F9-43C0-9D5D-6E1CFC62C93F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A6F25-A260-47AD-8680-517A5FC62A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383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介绍实验报告内容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EC799-165C-4FB6-8898-D369C05DE15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003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介绍实验报告规定，强调第三第四点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EC799-165C-4FB6-8898-D369C05DE15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211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909E-0EA6-43F8-B4FB-1AF130FC7AA7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CC8C-3C7B-4019-A774-D3F8DA71D5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909E-0EA6-43F8-B4FB-1AF130FC7AA7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CC8C-3C7B-4019-A774-D3F8DA71D5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909E-0EA6-43F8-B4FB-1AF130FC7AA7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CC8C-3C7B-4019-A774-D3F8DA71D5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909E-0EA6-43F8-B4FB-1AF130FC7AA7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CC8C-3C7B-4019-A774-D3F8DA71D5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909E-0EA6-43F8-B4FB-1AF130FC7AA7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CC8C-3C7B-4019-A774-D3F8DA71D5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909E-0EA6-43F8-B4FB-1AF130FC7AA7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CC8C-3C7B-4019-A774-D3F8DA71D5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909E-0EA6-43F8-B4FB-1AF130FC7AA7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CC8C-3C7B-4019-A774-D3F8DA71D5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909E-0EA6-43F8-B4FB-1AF130FC7AA7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CC8C-3C7B-4019-A774-D3F8DA71D5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909E-0EA6-43F8-B4FB-1AF130FC7AA7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CC8C-3C7B-4019-A774-D3F8DA71D5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909E-0EA6-43F8-B4FB-1AF130FC7AA7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CC8C-3C7B-4019-A774-D3F8DA71D5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909E-0EA6-43F8-B4FB-1AF130FC7AA7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CC8C-3C7B-4019-A774-D3F8DA71D5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909E-0EA6-43F8-B4FB-1AF130FC7AA7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CC8C-3C7B-4019-A774-D3F8DA71D5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909E-0EA6-43F8-B4FB-1AF130FC7AA7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CC8C-3C7B-4019-A774-D3F8DA71D5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909E-0EA6-43F8-B4FB-1AF130FC7AA7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CC8C-3C7B-4019-A774-D3F8DA71D5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909E-0EA6-43F8-B4FB-1AF130FC7AA7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CC8C-3C7B-4019-A774-D3F8DA71D5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76768" y="258235"/>
            <a:ext cx="4868117" cy="52956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0921303" y="6256179"/>
            <a:ext cx="805408" cy="616255"/>
          </a:xfrm>
          <a:prstGeom prst="rect">
            <a:avLst/>
          </a:prstGeom>
          <a:solidFill>
            <a:schemeClr val="accent5"/>
          </a:solidFill>
        </p:spPr>
        <p:txBody>
          <a:bodyPr vert="horz"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909E-0EA6-43F8-B4FB-1AF130FC7AA7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CC8C-3C7B-4019-A774-D3F8DA71D5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909E-0EA6-43F8-B4FB-1AF130FC7AA7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CC8C-3C7B-4019-A774-D3F8DA71D5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909E-0EA6-43F8-B4FB-1AF130FC7AA7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CC8C-3C7B-4019-A774-D3F8DA71D5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909E-0EA6-43F8-B4FB-1AF130FC7AA7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CC8C-3C7B-4019-A774-D3F8DA71D5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909E-0EA6-43F8-B4FB-1AF130FC7AA7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CC8C-3C7B-4019-A774-D3F8DA71D5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909E-0EA6-43F8-B4FB-1AF130FC7AA7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CC8C-3C7B-4019-A774-D3F8DA71D5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909E-0EA6-43F8-B4FB-1AF130FC7AA7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CC8C-3C7B-4019-A774-D3F8DA71D5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8909E-0EA6-43F8-B4FB-1AF130FC7AA7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CC8C-3C7B-4019-A774-D3F8DA71D5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8909E-0EA6-43F8-B4FB-1AF130FC7AA7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CC8C-3C7B-4019-A774-D3F8DA71D5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9228329" cy="3277961"/>
          </a:xfrm>
        </p:spPr>
        <p:txBody>
          <a:bodyPr anchor="t">
            <a:normAutofit/>
          </a:bodyPr>
          <a:lstStyle/>
          <a:p>
            <a:pPr algn="l"/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教学实验系统的登录与使用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5088128" cy="1155525"/>
          </a:xfrm>
        </p:spPr>
        <p:txBody>
          <a:bodyPr anchor="b">
            <a:normAutofit/>
          </a:bodyPr>
          <a:lstStyle/>
          <a:p>
            <a:pPr algn="l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操作系统课程设计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5" y="-3325"/>
            <a:ext cx="3571875" cy="127635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242" y="632990"/>
            <a:ext cx="5955358" cy="1043409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连接到教学系统（跳板机）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0242" y="1774371"/>
            <a:ext cx="4469457" cy="3197679"/>
          </a:xfrm>
        </p:spPr>
        <p:txBody>
          <a:bodyPr anchor="t">
            <a:norm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教学系统提供网站登录，在浏览器输入网址</a:t>
            </a:r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en-US" altLang="zh-CN" sz="1800" b="1" dirty="0">
                <a:solidFill>
                  <a:srgbClr val="FF0000"/>
                </a:solidFill>
              </a:rPr>
              <a:t>http://lab.os.buaa.edu.cn</a:t>
            </a:r>
          </a:p>
          <a:p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zh-CN" altLang="en-US" sz="1800" dirty="0">
                <a:solidFill>
                  <a:schemeClr val="bg1"/>
                </a:solidFill>
              </a:rPr>
              <a:t>点击“立即”按钮</a:t>
            </a:r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zh-CN" altLang="en-US" sz="1800" dirty="0">
                <a:solidFill>
                  <a:schemeClr val="bg1"/>
                </a:solidFill>
              </a:rPr>
              <a:t>使用统一认证方式登录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7B815B5-5B8A-4819-84C4-9BEBD10DD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789" y="2218982"/>
            <a:ext cx="5581001" cy="23084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CF5213B7-8E4C-420A-8661-EC229A7778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DCB736CF-5D9D-4E41-AC90-358C1F999E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83D4F1-AC58-478B-BA15-9B82A82D40E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>
            <a:extLst>
              <a:ext uri="{FF2B5EF4-FFF2-40B4-BE49-F238E27FC236}">
                <a16:creationId xmlns:a16="http://schemas.microsoft.com/office/drawing/2014/main" id="{7492803A-E4CB-48FA-957F-0E9536895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统一身份认证</a:t>
            </a:r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37D688CB-0065-479F-A38C-47A272C60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CN" alt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输入个人</a:t>
            </a:r>
            <a:r>
              <a:rPr lang="zh-CN" altLang="en-US" sz="2000">
                <a:solidFill>
                  <a:schemeClr val="bg1"/>
                </a:solidFill>
              </a:rPr>
              <a:t>用户名</a:t>
            </a:r>
            <a:r>
              <a:rPr lang="zh-CN" alt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密码登录系统。</a:t>
            </a:r>
          </a:p>
          <a:p>
            <a:pPr marL="0" indent="0">
              <a:buNone/>
            </a:pPr>
            <a:endParaRPr lang="zh-CN" alt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F6B95E-D7E4-4CB7-9F18-7E40B2AB4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27"/>
          <a:stretch/>
        </p:blipFill>
        <p:spPr>
          <a:xfrm>
            <a:off x="5186289" y="1652158"/>
            <a:ext cx="6600814" cy="35536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71149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进入</a:t>
            </a:r>
            <a:r>
              <a:rPr lang="en-US" altLang="zh-CN" sz="3600" dirty="0">
                <a:solidFill>
                  <a:schemeClr val="bg1"/>
                </a:solidFill>
              </a:rPr>
              <a:t>Web</a:t>
            </a:r>
            <a:r>
              <a:rPr lang="zh-CN" altLang="en-US" sz="3600" dirty="0">
                <a:solidFill>
                  <a:schemeClr val="bg1"/>
                </a:solidFill>
              </a:rPr>
              <a:t>终端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0243" y="1774371"/>
            <a:ext cx="3821758" cy="3197679"/>
          </a:xfrm>
        </p:spPr>
        <p:txBody>
          <a:bodyPr anchor="t">
            <a:norm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教学系统基于 </a:t>
            </a:r>
            <a:r>
              <a:rPr lang="en-US" altLang="zh-CN" sz="1800" dirty="0">
                <a:solidFill>
                  <a:schemeClr val="bg1"/>
                </a:solidFill>
              </a:rPr>
              <a:t>Linux </a:t>
            </a:r>
            <a:r>
              <a:rPr lang="zh-CN" altLang="en-US" sz="1800" dirty="0">
                <a:solidFill>
                  <a:schemeClr val="bg1"/>
                </a:solidFill>
              </a:rPr>
              <a:t>平台，只支持命令行方式操作</a:t>
            </a:r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zh-CN" altLang="en-US" sz="1800" dirty="0">
                <a:solidFill>
                  <a:schemeClr val="bg1"/>
                </a:solidFill>
              </a:rPr>
              <a:t>教学系统网站可以直接打开</a:t>
            </a:r>
            <a:r>
              <a:rPr lang="en-US" altLang="zh-CN" sz="1800" dirty="0">
                <a:solidFill>
                  <a:schemeClr val="bg1"/>
                </a:solidFill>
              </a:rPr>
              <a:t>Web</a:t>
            </a:r>
            <a:r>
              <a:rPr lang="zh-CN" altLang="en-US" sz="1800" dirty="0">
                <a:solidFill>
                  <a:schemeClr val="bg1"/>
                </a:solidFill>
              </a:rPr>
              <a:t>终端，点击右上角的 </a:t>
            </a:r>
            <a:r>
              <a:rPr lang="en-US" altLang="zh-CN" sz="1800" b="1" dirty="0">
                <a:solidFill>
                  <a:schemeClr val="bg1"/>
                </a:solidFill>
              </a:rPr>
              <a:t>Web</a:t>
            </a:r>
            <a:r>
              <a:rPr lang="zh-CN" altLang="en-US" sz="1800" b="1" dirty="0">
                <a:solidFill>
                  <a:schemeClr val="bg1"/>
                </a:solidFill>
              </a:rPr>
              <a:t>终端 </a:t>
            </a:r>
            <a:r>
              <a:rPr lang="zh-CN" altLang="en-US" sz="1800" dirty="0">
                <a:solidFill>
                  <a:schemeClr val="bg1"/>
                </a:solidFill>
              </a:rPr>
              <a:t>即可进入终端操作页面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37FCAB-DFBA-4019-8380-195C35F9E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94"/>
          <a:stretch/>
        </p:blipFill>
        <p:spPr>
          <a:xfrm>
            <a:off x="6172782" y="1820082"/>
            <a:ext cx="5974788" cy="32178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96319C86-163D-4FBE-8CBA-68D6004ABE2E}"/>
              </a:ext>
            </a:extLst>
          </p:cNvPr>
          <p:cNvSpPr/>
          <p:nvPr/>
        </p:nvSpPr>
        <p:spPr>
          <a:xfrm>
            <a:off x="11108972" y="1820082"/>
            <a:ext cx="422287" cy="2385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04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进入</a:t>
            </a:r>
            <a:r>
              <a:rPr lang="en-US" altLang="zh-CN" sz="3600" dirty="0">
                <a:solidFill>
                  <a:schemeClr val="bg1"/>
                </a:solidFill>
              </a:rPr>
              <a:t>Web</a:t>
            </a:r>
            <a:r>
              <a:rPr lang="zh-CN" altLang="en-US" sz="3600" dirty="0">
                <a:solidFill>
                  <a:schemeClr val="bg1"/>
                </a:solidFill>
              </a:rPr>
              <a:t>终端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0243" y="1774371"/>
            <a:ext cx="3821758" cy="4608018"/>
          </a:xfrm>
        </p:spPr>
        <p:txBody>
          <a:bodyPr anchor="t">
            <a:norm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教学系统基于 </a:t>
            </a:r>
            <a:r>
              <a:rPr lang="en-US" altLang="zh-CN" sz="1800" dirty="0">
                <a:solidFill>
                  <a:schemeClr val="bg1"/>
                </a:solidFill>
              </a:rPr>
              <a:t>Linux </a:t>
            </a:r>
            <a:r>
              <a:rPr lang="zh-CN" altLang="en-US" sz="1800" dirty="0">
                <a:solidFill>
                  <a:schemeClr val="bg1"/>
                </a:solidFill>
              </a:rPr>
              <a:t>平台，只支持命令行方式操作</a:t>
            </a:r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zh-CN" altLang="en-US" sz="1800" dirty="0">
                <a:solidFill>
                  <a:schemeClr val="bg1"/>
                </a:solidFill>
              </a:rPr>
              <a:t>教学系统网站可以直接打开</a:t>
            </a:r>
            <a:r>
              <a:rPr lang="en-US" altLang="zh-CN" sz="1800" dirty="0">
                <a:solidFill>
                  <a:schemeClr val="bg1"/>
                </a:solidFill>
              </a:rPr>
              <a:t>Web</a:t>
            </a:r>
            <a:r>
              <a:rPr lang="zh-CN" altLang="en-US" sz="1800" dirty="0">
                <a:solidFill>
                  <a:schemeClr val="bg1"/>
                </a:solidFill>
              </a:rPr>
              <a:t>终端，点击右上角的 </a:t>
            </a:r>
            <a:r>
              <a:rPr lang="en-US" altLang="zh-CN" sz="1800" b="1" dirty="0">
                <a:solidFill>
                  <a:schemeClr val="bg1"/>
                </a:solidFill>
              </a:rPr>
              <a:t>Web</a:t>
            </a:r>
            <a:r>
              <a:rPr lang="zh-CN" altLang="en-US" sz="1800" b="1" dirty="0">
                <a:solidFill>
                  <a:schemeClr val="bg1"/>
                </a:solidFill>
              </a:rPr>
              <a:t>终端 </a:t>
            </a:r>
            <a:r>
              <a:rPr lang="zh-CN" altLang="en-US" sz="1800" dirty="0">
                <a:solidFill>
                  <a:schemeClr val="bg1"/>
                </a:solidFill>
              </a:rPr>
              <a:t>即可进入终端操作页面</a:t>
            </a:r>
          </a:p>
          <a:p>
            <a:r>
              <a:rPr lang="zh-CN" altLang="en-US" sz="1800" dirty="0">
                <a:solidFill>
                  <a:schemeClr val="bg1"/>
                </a:solidFill>
              </a:rPr>
              <a:t>在左侧列表中选择“</a:t>
            </a:r>
            <a:r>
              <a:rPr lang="en-US" altLang="zh-CN" sz="1800" dirty="0">
                <a:solidFill>
                  <a:schemeClr val="bg1"/>
                </a:solidFill>
              </a:rPr>
              <a:t>Default”</a:t>
            </a:r>
            <a:r>
              <a:rPr lang="zh-CN" altLang="en-US" sz="1800" dirty="0">
                <a:solidFill>
                  <a:schemeClr val="bg1"/>
                </a:solidFill>
              </a:rPr>
              <a:t>文件夹中以学号为名的选项即可连接到实验机器</a:t>
            </a:r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zh-CN" altLang="en-US" sz="1800" dirty="0">
                <a:solidFill>
                  <a:schemeClr val="bg1"/>
                </a:solidFill>
              </a:rPr>
              <a:t>另外，也可以使用任何 </a:t>
            </a:r>
            <a:r>
              <a:rPr lang="en-US" altLang="zh-CN" sz="1800" dirty="0">
                <a:solidFill>
                  <a:schemeClr val="bg1"/>
                </a:solidFill>
              </a:rPr>
              <a:t>SSH </a:t>
            </a:r>
            <a:r>
              <a:rPr lang="zh-CN" altLang="en-US" sz="1800" dirty="0">
                <a:solidFill>
                  <a:schemeClr val="bg1"/>
                </a:solidFill>
              </a:rPr>
              <a:t>功能的软件连接到教学系统，</a:t>
            </a:r>
            <a:r>
              <a:rPr lang="en-US" altLang="zh-CN" sz="1800" dirty="0">
                <a:solidFill>
                  <a:schemeClr val="bg1"/>
                </a:solidFill>
              </a:rPr>
              <a:t>macOS </a:t>
            </a:r>
            <a:r>
              <a:rPr lang="zh-CN" altLang="en-US" sz="1800" dirty="0">
                <a:solidFill>
                  <a:schemeClr val="bg1"/>
                </a:solidFill>
              </a:rPr>
              <a:t>和 </a:t>
            </a:r>
            <a:r>
              <a:rPr lang="en-US" altLang="zh-CN" sz="1800" dirty="0">
                <a:solidFill>
                  <a:schemeClr val="bg1"/>
                </a:solidFill>
              </a:rPr>
              <a:t>Windows 10 </a:t>
            </a:r>
            <a:r>
              <a:rPr lang="zh-CN" altLang="en-US" sz="1800" dirty="0">
                <a:solidFill>
                  <a:schemeClr val="bg1"/>
                </a:solidFill>
              </a:rPr>
              <a:t>已经内置 </a:t>
            </a:r>
            <a:r>
              <a:rPr lang="en-US" altLang="zh-CN" sz="1800" dirty="0" err="1">
                <a:solidFill>
                  <a:schemeClr val="bg1"/>
                </a:solidFill>
              </a:rPr>
              <a:t>ssh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zh-CN" altLang="en-US" sz="1800" dirty="0">
                <a:solidFill>
                  <a:schemeClr val="bg1"/>
                </a:solidFill>
              </a:rPr>
              <a:t>命令</a:t>
            </a:r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zh-CN" altLang="en-US" sz="1800" dirty="0">
                <a:solidFill>
                  <a:schemeClr val="bg1"/>
                </a:solidFill>
              </a:rPr>
              <a:t>在机房的实验建议大家使用 </a:t>
            </a:r>
            <a:r>
              <a:rPr lang="en-US" altLang="zh-CN" sz="1800" dirty="0">
                <a:solidFill>
                  <a:schemeClr val="bg1"/>
                </a:solidFill>
              </a:rPr>
              <a:t>web console </a:t>
            </a:r>
            <a:r>
              <a:rPr lang="zh-CN" altLang="en-US" sz="1800" dirty="0">
                <a:solidFill>
                  <a:schemeClr val="bg1"/>
                </a:solidFill>
              </a:rPr>
              <a:t>进行实验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AFBC70-7C61-4D13-8588-E7B55572C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64"/>
          <a:stretch/>
        </p:blipFill>
        <p:spPr>
          <a:xfrm>
            <a:off x="6167848" y="1774371"/>
            <a:ext cx="6016304" cy="3212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08A0A35D-AC70-4554-A30B-14F8B71A3A80}"/>
              </a:ext>
            </a:extLst>
          </p:cNvPr>
          <p:cNvSpPr/>
          <p:nvPr/>
        </p:nvSpPr>
        <p:spPr>
          <a:xfrm>
            <a:off x="6353907" y="2163749"/>
            <a:ext cx="549953" cy="2848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92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Top Corners Rounded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: Top Corners Rounded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进入仓库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733" y="3018959"/>
            <a:ext cx="4092951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solidFill>
                  <a:schemeClr val="bg1">
                    <a:lumMod val="85000"/>
                    <a:lumOff val="15000"/>
                  </a:schemeClr>
                </a:solidFill>
                <a:sym typeface="+mn-ea"/>
              </a:rPr>
              <a:t>1. </a:t>
            </a:r>
            <a:r>
              <a:rPr lang="zh-CN" altLang="en-US" sz="2000" dirty="0">
                <a:solidFill>
                  <a:schemeClr val="bg1">
                    <a:lumMod val="85000"/>
                    <a:lumOff val="15000"/>
                  </a:schemeClr>
                </a:solidFill>
                <a:sym typeface="+mn-ea"/>
              </a:rPr>
              <a:t>登陆之后，使用</a:t>
            </a:r>
            <a:r>
              <a:rPr lang="en-US" altLang="zh-CN" sz="2000" dirty="0">
                <a:solidFill>
                  <a:schemeClr val="bg1">
                    <a:lumMod val="85000"/>
                    <a:lumOff val="15000"/>
                  </a:schemeClr>
                </a:solidFill>
                <a:sym typeface="+mn-ea"/>
              </a:rPr>
              <a:t>ls</a:t>
            </a:r>
            <a:r>
              <a:rPr lang="zh-CN" altLang="en-US" sz="2000" dirty="0">
                <a:solidFill>
                  <a:schemeClr val="bg1">
                    <a:lumMod val="85000"/>
                    <a:lumOff val="15000"/>
                  </a:schemeClr>
                </a:solidFill>
                <a:sym typeface="+mn-ea"/>
              </a:rPr>
              <a:t>命令可以查看当前目录下所有文件，找到以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学号</a:t>
            </a:r>
            <a:r>
              <a:rPr lang="zh-CN" altLang="en-US" sz="2000" dirty="0">
                <a:solidFill>
                  <a:schemeClr val="bg1">
                    <a:lumMod val="85000"/>
                    <a:lumOff val="15000"/>
                  </a:schemeClr>
                </a:solidFill>
                <a:sym typeface="+mn-ea"/>
              </a:rPr>
              <a:t>为名的仓库</a:t>
            </a:r>
            <a:endParaRPr lang="en-US" altLang="zh-CN" sz="2000" dirty="0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2. cd 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进入该仓库</a:t>
            </a:r>
            <a:endParaRPr lang="zh-CN" altLang="en-US" sz="2000" kern="1200" dirty="0">
              <a:solidFill>
                <a:schemeClr val="bg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7FC993-9A1E-4325-BF26-5F62C7D14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" t="7628" r="3378"/>
          <a:stretch/>
        </p:blipFill>
        <p:spPr>
          <a:xfrm>
            <a:off x="5069090" y="1866899"/>
            <a:ext cx="6881610" cy="391714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60351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Top Corners Rounded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: Top Corners Rounded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切换到</a:t>
            </a:r>
            <a:r>
              <a:rPr lang="en-US" altLang="zh-CN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lab0</a:t>
            </a:r>
            <a:r>
              <a:rPr lang="zh-CN" alt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分支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733" y="3018959"/>
            <a:ext cx="4092951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3. 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进入刚下载的代码库目录</a:t>
            </a:r>
          </a:p>
          <a:p>
            <a:pPr marL="0" indent="0">
              <a:buNone/>
            </a:pP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输入</a:t>
            </a: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git checkout lab0</a:t>
            </a:r>
          </a:p>
          <a:p>
            <a:pPr marL="0" indent="0">
              <a:buNone/>
            </a:pP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即可拿到第一个实验的代码</a:t>
            </a:r>
          </a:p>
          <a:p>
            <a:pPr marL="0" indent="0">
              <a:buNone/>
            </a:pPr>
            <a:endParaRPr lang="en-US" altLang="zh-CN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zh-CN" alt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D7FBD6-592D-4299-B753-D9B869F30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47" r="3561"/>
          <a:stretch/>
        </p:blipFill>
        <p:spPr>
          <a:xfrm>
            <a:off x="5059842" y="1866899"/>
            <a:ext cx="6878158" cy="392327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285612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Top Corners Rounded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: Top Corners Rounded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开始实验！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733" y="3018959"/>
            <a:ext cx="4092951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4. 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开始做实验一，独立完成之后，</a:t>
            </a:r>
          </a:p>
          <a:p>
            <a:pPr marL="0" indent="0">
              <a:buNone/>
            </a:pP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进行提交，提交的操作步骤为：</a:t>
            </a:r>
          </a:p>
          <a:p>
            <a:pPr marL="0" indent="0">
              <a:buNone/>
            </a:pP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git add </a:t>
            </a:r>
            <a:r>
              <a:rPr lang="en-US" altLang="zh-CN" sz="2000" dirty="0">
                <a:solidFill>
                  <a:schemeClr val="bg1"/>
                </a:solidFill>
              </a:rPr>
              <a:t>.</a:t>
            </a:r>
            <a:endParaRPr lang="en-US" altLang="zh-CN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git commit -m " XXX "</a:t>
            </a:r>
          </a:p>
          <a:p>
            <a:pPr marL="0" indent="0">
              <a:buNone/>
            </a:pP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（注意：</a:t>
            </a: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commit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成功之后才能</a:t>
            </a: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push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）</a:t>
            </a:r>
          </a:p>
          <a:p>
            <a:pPr marL="0" indent="0">
              <a:buNone/>
            </a:pP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git push origin lab0</a:t>
            </a:r>
          </a:p>
          <a:p>
            <a:pPr marL="0" indent="0">
              <a:buNone/>
            </a:pP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示例请看右图标记。</a:t>
            </a:r>
          </a:p>
          <a:p>
            <a:pPr marL="0" indent="0">
              <a:buNone/>
            </a:pPr>
            <a:endParaRPr lang="zh-CN" alt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D1116E-C782-424E-970A-F14F88EDB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35" r="3462"/>
          <a:stretch/>
        </p:blipFill>
        <p:spPr>
          <a:xfrm>
            <a:off x="5388627" y="1790700"/>
            <a:ext cx="6257273" cy="355824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577869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Top Corners Rounded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: Top Corners Rounded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开始实验！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290" y="2862843"/>
            <a:ext cx="4414520" cy="3216648"/>
          </a:xfrm>
        </p:spPr>
        <p:txBody>
          <a:bodyPr vert="horz" lIns="91440" tIns="45720" rIns="91440" bIns="45720" rtlCol="0" anchor="t">
            <a:normAutofit fontScale="95000"/>
          </a:bodyPr>
          <a:lstStyle/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5</a:t>
            </a: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git commit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时可能会出现右图的情况，这是因为首次提交前需要申明你的身份，依次输入两条命令：</a:t>
            </a:r>
          </a:p>
          <a:p>
            <a:pPr marL="0" indent="0">
              <a:buNone/>
            </a:pP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git config --global </a:t>
            </a:r>
            <a:r>
              <a:rPr lang="en-US" altLang="zh-CN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user.email</a:t>
            </a: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"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邮箱地址</a:t>
            </a: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"</a:t>
            </a:r>
          </a:p>
          <a:p>
            <a:pPr marL="0" indent="0">
              <a:buNone/>
            </a:pP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git config --global user.name "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姓名（昵称）</a:t>
            </a: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"</a:t>
            </a:r>
          </a:p>
          <a:p>
            <a:pPr marL="0" indent="0">
              <a:buNone/>
            </a:pP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再次执行</a:t>
            </a: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git commit -m " XXX "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即可。</a:t>
            </a:r>
            <a:endParaRPr lang="en-US" altLang="zh-CN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接下来执行</a:t>
            </a: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git push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按照提示输入密码，即自己的学号，并开始自动评测。</a:t>
            </a:r>
            <a:endParaRPr lang="zh-CN" alt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324CF0-E893-413D-AD40-D267288654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01" r="2761"/>
          <a:stretch/>
        </p:blipFill>
        <p:spPr>
          <a:xfrm>
            <a:off x="5583721" y="1955799"/>
            <a:ext cx="6112979" cy="341513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005930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Top Corners Rounded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: Top Corners Rounded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自动评测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733" y="3018959"/>
            <a:ext cx="4092951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6.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自动评测开始。</a:t>
            </a:r>
          </a:p>
          <a:p>
            <a:pPr marL="0" indent="0">
              <a:buNone/>
            </a:pPr>
            <a:endParaRPr lang="en-US" altLang="zh-CN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zh-CN" alt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707280-D19A-46AE-A4CD-2F672D754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9" r="2669"/>
          <a:stretch/>
        </p:blipFill>
        <p:spPr>
          <a:xfrm>
            <a:off x="5368089" y="1752600"/>
            <a:ext cx="6328612" cy="354355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614132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Top Corners Rounded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: Top Corners Rounded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成绩查看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733" y="3018959"/>
            <a:ext cx="4092951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7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CN" altLang="en-US" sz="2000" dirty="0">
                <a:solidFill>
                  <a:schemeClr val="bg1"/>
                </a:solidFill>
              </a:rPr>
              <a:t>切换到对应</a:t>
            </a:r>
            <a:r>
              <a:rPr lang="en-US" altLang="zh-CN" sz="2000" dirty="0">
                <a:solidFill>
                  <a:schemeClr val="bg1"/>
                </a:solidFill>
              </a:rPr>
              <a:t>lab0-result</a:t>
            </a:r>
            <a:r>
              <a:rPr lang="zh-CN" altLang="en-US" sz="2000" dirty="0">
                <a:solidFill>
                  <a:schemeClr val="bg1"/>
                </a:solidFill>
              </a:rPr>
              <a:t>分支查看成绩。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gi</a:t>
            </a: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 pull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与远程仓库同步。</a:t>
            </a:r>
            <a:endParaRPr lang="en-US" altLang="zh-CN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最下方红框是所有的成绩记录。</a:t>
            </a:r>
            <a:endParaRPr lang="zh-CN" alt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altLang="zh-CN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zh-CN" alt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8F4C8D-AB70-4D2F-836A-6FD9D5304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2" r="2941"/>
          <a:stretch/>
        </p:blipFill>
        <p:spPr>
          <a:xfrm>
            <a:off x="5493409" y="1816100"/>
            <a:ext cx="6101691" cy="347504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00501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8237729" cy="3277961"/>
          </a:xfrm>
        </p:spPr>
        <p:txBody>
          <a:bodyPr anchor="t">
            <a:normAutofit/>
          </a:bodyPr>
          <a:lstStyle/>
          <a:p>
            <a:pPr algn="l"/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MOOC</a:t>
            </a: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平台的使用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846828" cy="1155525"/>
          </a:xfrm>
        </p:spPr>
        <p:txBody>
          <a:bodyPr anchor="b">
            <a:normAutofit/>
          </a:bodyPr>
          <a:lstStyle/>
          <a:p>
            <a:pPr algn="l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操作系统课程设计</a:t>
            </a:r>
          </a:p>
        </p:txBody>
      </p:sp>
    </p:spTree>
    <p:extLst>
      <p:ext uri="{BB962C8B-B14F-4D97-AF65-F5344CB8AC3E}">
        <p14:creationId xmlns:p14="http://schemas.microsoft.com/office/powerpoint/2010/main" val="2570040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Top Corners Rounded 4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: Top Corners Rounded 4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6" name="Straight Connector 4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以下操作选做</a:t>
            </a:r>
            <a:endParaRPr lang="zh-CN" alt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内容占位符 2"/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另一种选择：不用浏览器，而用</a:t>
            </a:r>
            <a:r>
              <a:rPr lang="en-US" altLang="zh-CN" sz="2000" dirty="0">
                <a:solidFill>
                  <a:schemeClr val="bg1"/>
                </a:solidFill>
              </a:rPr>
              <a:t>SSH</a:t>
            </a:r>
            <a:r>
              <a:rPr lang="zh-CN" altLang="en-US" sz="2000" dirty="0">
                <a:solidFill>
                  <a:schemeClr val="bg1"/>
                </a:solidFill>
              </a:rPr>
              <a:t>客户端（如</a:t>
            </a:r>
            <a:r>
              <a:rPr lang="en-US" altLang="zh-CN" sz="2000" dirty="0">
                <a:solidFill>
                  <a:schemeClr val="bg1"/>
                </a:solidFill>
              </a:rPr>
              <a:t>putty</a:t>
            </a:r>
            <a:r>
              <a:rPr lang="zh-CN" altLang="en-US" sz="2000" dirty="0">
                <a:solidFill>
                  <a:schemeClr val="bg1"/>
                </a:solidFill>
              </a:rPr>
              <a:t>）访问系统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下载</a:t>
            </a:r>
            <a:r>
              <a:rPr lang="en-US" altLang="zh-CN" sz="2000" dirty="0">
                <a:solidFill>
                  <a:schemeClr val="bg1"/>
                </a:solidFill>
              </a:rPr>
              <a:t>SSH</a:t>
            </a:r>
            <a:r>
              <a:rPr lang="zh-CN" altLang="en-US" sz="2000" dirty="0">
                <a:solidFill>
                  <a:schemeClr val="bg1"/>
                </a:solidFill>
              </a:rPr>
              <a:t>客户端：</a:t>
            </a:r>
            <a:endParaRPr lang="en-US" altLang="zh-CN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https://www.putty.org/</a:t>
            </a:r>
            <a:endParaRPr lang="zh-CN" alt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132C09A6-100D-4E19-919C-35262E38D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7"/>
          <a:stretch/>
        </p:blipFill>
        <p:spPr>
          <a:xfrm>
            <a:off x="5047759" y="1386942"/>
            <a:ext cx="7049989" cy="413035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127" y="4546600"/>
            <a:ext cx="2405105" cy="2311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Top Corners Rounded 4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: Top Corners Rounded 4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6" name="Straight Connector 4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SSH </a:t>
            </a:r>
            <a:r>
              <a:rPr lang="zh-CN" alt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连接到系统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、首先通过 </a:t>
            </a:r>
            <a:r>
              <a:rPr lang="en-US" altLang="zh-CN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PuttyGen</a:t>
            </a: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生成一对公私钥，选择 </a:t>
            </a: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RSA </a:t>
            </a:r>
            <a:r>
              <a:rPr lang="zh-CN" altLang="en-US" sz="2000" dirty="0">
                <a:solidFill>
                  <a:schemeClr val="bg1"/>
                </a:solidFill>
              </a:rPr>
              <a:t>生成，点击</a:t>
            </a:r>
            <a:r>
              <a:rPr lang="en-US" altLang="zh-CN" sz="2000" dirty="0">
                <a:solidFill>
                  <a:schemeClr val="bg1"/>
                </a:solidFill>
              </a:rPr>
              <a:t>Generate </a:t>
            </a:r>
            <a:r>
              <a:rPr lang="zh-CN" altLang="en-US" sz="2000" dirty="0">
                <a:solidFill>
                  <a:schemeClr val="bg1"/>
                </a:solidFill>
              </a:rPr>
              <a:t>进行生成</a:t>
            </a:r>
            <a:endParaRPr lang="en-US" altLang="zh-CN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2</a:t>
            </a:r>
            <a:r>
              <a:rPr lang="zh-CN" altLang="en-US" sz="2000" dirty="0">
                <a:solidFill>
                  <a:schemeClr val="bg1"/>
                </a:solidFill>
              </a:rPr>
              <a:t>、按照要求在空白区域进行移动鼠标以生成密钥</a:t>
            </a:r>
            <a:endParaRPr lang="zh-CN" alt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5B4DC38-3A74-48BD-9F99-3F412BE61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579" y="943105"/>
            <a:ext cx="6514162" cy="48910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949246F2-3238-4DBE-84C9-3A15D5BFA91E}"/>
              </a:ext>
            </a:extLst>
          </p:cNvPr>
          <p:cNvGrpSpPr/>
          <p:nvPr/>
        </p:nvGrpSpPr>
        <p:grpSpPr>
          <a:xfrm>
            <a:off x="5156958" y="5202140"/>
            <a:ext cx="865786" cy="369332"/>
            <a:chOff x="4765028" y="5833074"/>
            <a:chExt cx="865786" cy="369332"/>
          </a:xfrm>
        </p:grpSpPr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F0608802-91C3-47EA-8B36-64E841F372BA}"/>
                </a:ext>
              </a:extLst>
            </p:cNvPr>
            <p:cNvSpPr/>
            <p:nvPr/>
          </p:nvSpPr>
          <p:spPr>
            <a:xfrm>
              <a:off x="5133964" y="5906149"/>
              <a:ext cx="496850" cy="22318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6B96168F-9CBF-465F-B6F7-A900607D562B}"/>
                </a:ext>
              </a:extLst>
            </p:cNvPr>
            <p:cNvSpPr txBox="1"/>
            <p:nvPr/>
          </p:nvSpPr>
          <p:spPr>
            <a:xfrm>
              <a:off x="4765028" y="583307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A3E6584-2D2E-4218-A839-C1ABADE745CD}"/>
              </a:ext>
            </a:extLst>
          </p:cNvPr>
          <p:cNvGrpSpPr/>
          <p:nvPr/>
        </p:nvGrpSpPr>
        <p:grpSpPr>
          <a:xfrm>
            <a:off x="9722684" y="3925121"/>
            <a:ext cx="1906768" cy="369332"/>
            <a:chOff x="9446522" y="4544949"/>
            <a:chExt cx="1906768" cy="369332"/>
          </a:xfrm>
        </p:grpSpPr>
        <p:sp>
          <p:nvSpPr>
            <p:cNvPr id="22" name="Rectangle 6">
              <a:extLst>
                <a:ext uri="{FF2B5EF4-FFF2-40B4-BE49-F238E27FC236}">
                  <a16:creationId xmlns:a16="http://schemas.microsoft.com/office/drawing/2014/main" id="{BCE80FEA-C30C-4FB4-96F4-E310FB5AC234}"/>
                </a:ext>
              </a:extLst>
            </p:cNvPr>
            <p:cNvSpPr/>
            <p:nvPr/>
          </p:nvSpPr>
          <p:spPr>
            <a:xfrm>
              <a:off x="9806788" y="4580425"/>
              <a:ext cx="1546502" cy="2983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B3FCDEBD-87D8-4111-8188-70F0D7D8AFD8}"/>
                </a:ext>
              </a:extLst>
            </p:cNvPr>
            <p:cNvSpPr txBox="1"/>
            <p:nvPr/>
          </p:nvSpPr>
          <p:spPr>
            <a:xfrm>
              <a:off x="9446522" y="454494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②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3F52D89-9023-442F-9014-E0AAE9820792}"/>
              </a:ext>
            </a:extLst>
          </p:cNvPr>
          <p:cNvGrpSpPr/>
          <p:nvPr/>
        </p:nvGrpSpPr>
        <p:grpSpPr>
          <a:xfrm>
            <a:off x="5082953" y="1608653"/>
            <a:ext cx="4488985" cy="369332"/>
            <a:chOff x="4882081" y="2236216"/>
            <a:chExt cx="4488985" cy="369332"/>
          </a:xfrm>
        </p:grpSpPr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9E88A7CF-FDCF-4B5F-92DD-9A91475902F5}"/>
                </a:ext>
              </a:extLst>
            </p:cNvPr>
            <p:cNvSpPr/>
            <p:nvPr/>
          </p:nvSpPr>
          <p:spPr>
            <a:xfrm>
              <a:off x="5252874" y="2283423"/>
              <a:ext cx="4118192" cy="2983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8EF0FC14-5C56-4B1A-8EBD-C4FEFA60A8EB}"/>
                </a:ext>
              </a:extLst>
            </p:cNvPr>
            <p:cNvSpPr txBox="1"/>
            <p:nvPr/>
          </p:nvSpPr>
          <p:spPr>
            <a:xfrm>
              <a:off x="4882081" y="223621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170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E16B831-40D4-45FE-8226-493FC4454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291" y="910138"/>
            <a:ext cx="6584976" cy="49442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2" name="Rectangle: Top Corners Rounded 4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: Top Corners Rounded 4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6" name="Straight Connector 4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SSH </a:t>
            </a:r>
            <a:r>
              <a:rPr lang="zh-CN" alt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连接到系统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3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、保存私钥的本地目录下</a:t>
            </a:r>
            <a:endParaRPr lang="en-US" altLang="zh-CN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4</a:t>
            </a:r>
            <a:r>
              <a:rPr lang="zh-CN" altLang="en-US" sz="2000" dirty="0">
                <a:solidFill>
                  <a:schemeClr val="bg1"/>
                </a:solidFill>
              </a:rPr>
              <a:t>、将公钥拷贝到剪切板中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*</a:t>
            </a:r>
            <a:r>
              <a:rPr lang="zh-CN" altLang="en-US" sz="2000" dirty="0">
                <a:solidFill>
                  <a:srgbClr val="FF0000"/>
                </a:solidFill>
              </a:rPr>
              <a:t>在保存私钥时可能会提示证书问题，这里不管选择是</a:t>
            </a:r>
            <a:r>
              <a:rPr lang="en-US" altLang="zh-CN" sz="2000" dirty="0">
                <a:solidFill>
                  <a:srgbClr val="FF0000"/>
                </a:solidFill>
              </a:rPr>
              <a:t>[Y]</a:t>
            </a:r>
            <a:r>
              <a:rPr lang="zh-CN" altLang="en-US" sz="2000" dirty="0">
                <a:solidFill>
                  <a:srgbClr val="FF0000"/>
                </a:solidFill>
              </a:rPr>
              <a:t>继续保存即可。</a:t>
            </a:r>
            <a:endParaRPr lang="zh-CN" altLang="en-US" sz="2000" kern="12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A3E6584-2D2E-4218-A839-C1ABADE745CD}"/>
              </a:ext>
            </a:extLst>
          </p:cNvPr>
          <p:cNvGrpSpPr/>
          <p:nvPr/>
        </p:nvGrpSpPr>
        <p:grpSpPr>
          <a:xfrm>
            <a:off x="9747232" y="4489717"/>
            <a:ext cx="1906768" cy="369332"/>
            <a:chOff x="9446522" y="4544949"/>
            <a:chExt cx="1906768" cy="369332"/>
          </a:xfrm>
        </p:grpSpPr>
        <p:sp>
          <p:nvSpPr>
            <p:cNvPr id="22" name="Rectangle 6">
              <a:extLst>
                <a:ext uri="{FF2B5EF4-FFF2-40B4-BE49-F238E27FC236}">
                  <a16:creationId xmlns:a16="http://schemas.microsoft.com/office/drawing/2014/main" id="{BCE80FEA-C30C-4FB4-96F4-E310FB5AC234}"/>
                </a:ext>
              </a:extLst>
            </p:cNvPr>
            <p:cNvSpPr/>
            <p:nvPr/>
          </p:nvSpPr>
          <p:spPr>
            <a:xfrm>
              <a:off x="9806788" y="4580425"/>
              <a:ext cx="1546502" cy="2983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B3FCDEBD-87D8-4111-8188-70F0D7D8AFD8}"/>
                </a:ext>
              </a:extLst>
            </p:cNvPr>
            <p:cNvSpPr txBox="1"/>
            <p:nvPr/>
          </p:nvSpPr>
          <p:spPr>
            <a:xfrm>
              <a:off x="9446522" y="454494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3F52D89-9023-442F-9014-E0AAE9820792}"/>
              </a:ext>
            </a:extLst>
          </p:cNvPr>
          <p:cNvGrpSpPr/>
          <p:nvPr/>
        </p:nvGrpSpPr>
        <p:grpSpPr>
          <a:xfrm>
            <a:off x="5146763" y="1793317"/>
            <a:ext cx="6442022" cy="886375"/>
            <a:chOff x="5014973" y="2283423"/>
            <a:chExt cx="4356093" cy="298380"/>
          </a:xfrm>
        </p:grpSpPr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9E88A7CF-FDCF-4B5F-92DD-9A91475902F5}"/>
                </a:ext>
              </a:extLst>
            </p:cNvPr>
            <p:cNvSpPr/>
            <p:nvPr/>
          </p:nvSpPr>
          <p:spPr>
            <a:xfrm>
              <a:off x="5252874" y="2283423"/>
              <a:ext cx="4118192" cy="2983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8EF0FC14-5C56-4B1A-8EBD-C4FEFA60A8EB}"/>
                </a:ext>
              </a:extLst>
            </p:cNvPr>
            <p:cNvSpPr txBox="1"/>
            <p:nvPr/>
          </p:nvSpPr>
          <p:spPr>
            <a:xfrm>
              <a:off x="5014973" y="2339937"/>
              <a:ext cx="280960" cy="124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349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Top Corners Rounded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Top Corners Rounded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Connector 2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SSH </a:t>
            </a:r>
            <a:r>
              <a:rPr lang="zh-CN" alt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连接到系统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5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、在跳板机平台的个人信息</a:t>
            </a: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-SSH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公钥设置中更新 </a:t>
            </a: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SSH 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公钥</a:t>
            </a:r>
            <a:endParaRPr lang="en-US" altLang="zh-CN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64CFAA-1673-4BF4-9843-A151B66D7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87"/>
          <a:stretch/>
        </p:blipFill>
        <p:spPr>
          <a:xfrm>
            <a:off x="5047761" y="1793319"/>
            <a:ext cx="6925243" cy="37176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22FE6E59-FCF9-449B-A839-36B196EAF748}"/>
              </a:ext>
            </a:extLst>
          </p:cNvPr>
          <p:cNvGrpSpPr/>
          <p:nvPr/>
        </p:nvGrpSpPr>
        <p:grpSpPr>
          <a:xfrm>
            <a:off x="6535927" y="3645329"/>
            <a:ext cx="4995333" cy="644373"/>
            <a:chOff x="4674671" y="2322225"/>
            <a:chExt cx="4696395" cy="216915"/>
          </a:xfrm>
        </p:grpSpPr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27C1B144-6D6C-46CC-81DB-73F9FDDF51B7}"/>
                </a:ext>
              </a:extLst>
            </p:cNvPr>
            <p:cNvSpPr/>
            <p:nvPr/>
          </p:nvSpPr>
          <p:spPr>
            <a:xfrm>
              <a:off x="5089979" y="2322225"/>
              <a:ext cx="4281087" cy="21691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7">
                  <a:extLst>
                    <a:ext uri="{FF2B5EF4-FFF2-40B4-BE49-F238E27FC236}">
                      <a16:creationId xmlns:a16="http://schemas.microsoft.com/office/drawing/2014/main" id="{82F0DF28-B1BD-4844-A437-1A0F78005B8B}"/>
                    </a:ext>
                  </a:extLst>
                </p:cNvPr>
                <p:cNvSpPr txBox="1"/>
                <p:nvPr/>
              </p:nvSpPr>
              <p:spPr>
                <a:xfrm>
                  <a:off x="4674671" y="2366446"/>
                  <a:ext cx="351084" cy="124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⑤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7">
                  <a:extLst>
                    <a:ext uri="{FF2B5EF4-FFF2-40B4-BE49-F238E27FC236}">
                      <a16:creationId xmlns:a16="http://schemas.microsoft.com/office/drawing/2014/main" id="{82F0DF28-B1BD-4844-A437-1A0F78005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4671" y="2366446"/>
                  <a:ext cx="351084" cy="124328"/>
                </a:xfrm>
                <a:prstGeom prst="rect">
                  <a:avLst/>
                </a:prstGeom>
                <a:blipFill>
                  <a:blip r:embed="rId3"/>
                  <a:stretch>
                    <a:fillRect l="-6557" r="-18033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EFBAD41-2E0C-443C-8606-75610452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620" y="1197513"/>
            <a:ext cx="4988412" cy="46793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Rectangle: Top Corners Rounded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Top Corners Rounded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Connector 2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SSH </a:t>
            </a:r>
            <a:r>
              <a:rPr lang="zh-CN" alt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连接到系统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6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、在 </a:t>
            </a: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Putty 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中左侧 </a:t>
            </a: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Connection-Data 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中在右侧 </a:t>
            </a: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Auto-login username 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设置我们登录的用户名</a:t>
            </a:r>
            <a:endParaRPr lang="en-US" altLang="zh-CN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altLang="zh-CN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2FE6E59-FCF9-449B-A839-36B196EAF748}"/>
              </a:ext>
            </a:extLst>
          </p:cNvPr>
          <p:cNvGrpSpPr/>
          <p:nvPr/>
        </p:nvGrpSpPr>
        <p:grpSpPr>
          <a:xfrm>
            <a:off x="7407254" y="2129518"/>
            <a:ext cx="3479630" cy="337532"/>
            <a:chOff x="4633293" y="2322225"/>
            <a:chExt cx="4737773" cy="216915"/>
          </a:xfrm>
        </p:grpSpPr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27C1B144-6D6C-46CC-81DB-73F9FDDF51B7}"/>
                </a:ext>
              </a:extLst>
            </p:cNvPr>
            <p:cNvSpPr/>
            <p:nvPr/>
          </p:nvSpPr>
          <p:spPr>
            <a:xfrm>
              <a:off x="5089979" y="2322225"/>
              <a:ext cx="4281087" cy="21691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7">
                  <a:extLst>
                    <a:ext uri="{FF2B5EF4-FFF2-40B4-BE49-F238E27FC236}">
                      <a16:creationId xmlns:a16="http://schemas.microsoft.com/office/drawing/2014/main" id="{82F0DF28-B1BD-4844-A437-1A0F78005B8B}"/>
                    </a:ext>
                  </a:extLst>
                </p:cNvPr>
                <p:cNvSpPr txBox="1"/>
                <p:nvPr/>
              </p:nvSpPr>
              <p:spPr>
                <a:xfrm>
                  <a:off x="4633293" y="2334059"/>
                  <a:ext cx="194672" cy="2039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⑥</m:t>
                        </m:r>
                      </m:oMath>
                    </m:oMathPara>
                  </a14:m>
                  <a:endParaRPr lang="en-US" sz="1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7">
                  <a:extLst>
                    <a:ext uri="{FF2B5EF4-FFF2-40B4-BE49-F238E27FC236}">
                      <a16:creationId xmlns:a16="http://schemas.microsoft.com/office/drawing/2014/main" id="{82F0DF28-B1BD-4844-A437-1A0F78005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3293" y="2334059"/>
                  <a:ext cx="194672" cy="203933"/>
                </a:xfrm>
                <a:prstGeom prst="rect">
                  <a:avLst/>
                </a:prstGeom>
                <a:blipFill>
                  <a:blip r:embed="rId3"/>
                  <a:stretch>
                    <a:fillRect l="-12500" r="-129167" b="-384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63412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8811DCE7-AFF6-494E-8404-E4770463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620" y="1197513"/>
            <a:ext cx="4988412" cy="46793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Rectangle: Top Corners Rounded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Top Corners Rounded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Connector 2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SSH </a:t>
            </a:r>
            <a:r>
              <a:rPr lang="zh-CN" alt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连接到系统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7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、在 </a:t>
            </a: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Putty 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中左侧 </a:t>
            </a: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Connection-SSH-Auth 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中在在右侧上传密钥</a:t>
            </a:r>
            <a:endParaRPr lang="en-US" altLang="zh-CN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altLang="zh-CN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2FE6E59-FCF9-449B-A839-36B196EAF748}"/>
              </a:ext>
            </a:extLst>
          </p:cNvPr>
          <p:cNvGrpSpPr/>
          <p:nvPr/>
        </p:nvGrpSpPr>
        <p:grpSpPr>
          <a:xfrm>
            <a:off x="7431801" y="4295848"/>
            <a:ext cx="3485767" cy="337532"/>
            <a:chOff x="4624937" y="2322225"/>
            <a:chExt cx="4746129" cy="216915"/>
          </a:xfrm>
        </p:grpSpPr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27C1B144-6D6C-46CC-81DB-73F9FDDF51B7}"/>
                </a:ext>
              </a:extLst>
            </p:cNvPr>
            <p:cNvSpPr/>
            <p:nvPr/>
          </p:nvSpPr>
          <p:spPr>
            <a:xfrm>
              <a:off x="5089979" y="2322225"/>
              <a:ext cx="4281087" cy="21691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7">
                  <a:extLst>
                    <a:ext uri="{FF2B5EF4-FFF2-40B4-BE49-F238E27FC236}">
                      <a16:creationId xmlns:a16="http://schemas.microsoft.com/office/drawing/2014/main" id="{82F0DF28-B1BD-4844-A437-1A0F78005B8B}"/>
                    </a:ext>
                  </a:extLst>
                </p:cNvPr>
                <p:cNvSpPr txBox="1"/>
                <p:nvPr/>
              </p:nvSpPr>
              <p:spPr>
                <a:xfrm>
                  <a:off x="4624937" y="2335207"/>
                  <a:ext cx="194672" cy="2039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⑦</m:t>
                        </m:r>
                      </m:oMath>
                    </m:oMathPara>
                  </a14:m>
                  <a:endParaRPr lang="en-US" sz="1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7">
                  <a:extLst>
                    <a:ext uri="{FF2B5EF4-FFF2-40B4-BE49-F238E27FC236}">
                      <a16:creationId xmlns:a16="http://schemas.microsoft.com/office/drawing/2014/main" id="{82F0DF28-B1BD-4844-A437-1A0F78005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4937" y="2335207"/>
                  <a:ext cx="194672" cy="203933"/>
                </a:xfrm>
                <a:prstGeom prst="rect">
                  <a:avLst/>
                </a:prstGeom>
                <a:blipFill>
                  <a:blip r:embed="rId3"/>
                  <a:stretch>
                    <a:fillRect l="-12500" r="-129167" b="-384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3978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396FA5F-DBA9-44E6-B06B-62BD1F5B7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336" y="1197513"/>
            <a:ext cx="4988412" cy="46793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Rectangle: Top Corners Rounded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Top Corners Rounded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Connector 2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SSH </a:t>
            </a:r>
            <a:r>
              <a:rPr lang="zh-CN" alt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连接到系统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8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、在 </a:t>
            </a: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Putty 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中左侧 </a:t>
            </a: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Session 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中输入连接的网址</a:t>
            </a: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lab.os.buaa.edu.cn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，端口号为</a:t>
            </a: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2222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2FE6E59-FCF9-449B-A839-36B196EAF748}"/>
              </a:ext>
            </a:extLst>
          </p:cNvPr>
          <p:cNvGrpSpPr/>
          <p:nvPr/>
        </p:nvGrpSpPr>
        <p:grpSpPr>
          <a:xfrm>
            <a:off x="7468623" y="2319762"/>
            <a:ext cx="3479630" cy="337532"/>
            <a:chOff x="4633293" y="2322225"/>
            <a:chExt cx="4737773" cy="216915"/>
          </a:xfrm>
        </p:grpSpPr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27C1B144-6D6C-46CC-81DB-73F9FDDF51B7}"/>
                </a:ext>
              </a:extLst>
            </p:cNvPr>
            <p:cNvSpPr/>
            <p:nvPr/>
          </p:nvSpPr>
          <p:spPr>
            <a:xfrm>
              <a:off x="5089979" y="2322225"/>
              <a:ext cx="4281087" cy="21691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82F0DF28-B1BD-4844-A437-1A0F78005B8B}"/>
                </a:ext>
              </a:extLst>
            </p:cNvPr>
            <p:cNvSpPr txBox="1"/>
            <p:nvPr/>
          </p:nvSpPr>
          <p:spPr>
            <a:xfrm>
              <a:off x="4633293" y="2334059"/>
              <a:ext cx="194672" cy="203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9242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62FA828-0EFA-4ED9-BC9D-E8208FC4F1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1"/>
          <a:stretch/>
        </p:blipFill>
        <p:spPr>
          <a:xfrm>
            <a:off x="4930461" y="1362394"/>
            <a:ext cx="7182599" cy="419764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8" name="Rectangle: Top Corners Rounded 3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: Top Corners Rounded 3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2" name="Straight Connector 4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连接到教学系统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9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、即可进入跳板机的欢迎页面</a:t>
            </a:r>
            <a:endParaRPr lang="en-US" altLang="zh-CN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10</a:t>
            </a:r>
            <a:r>
              <a:rPr lang="zh-CN" altLang="en-US" sz="2000" dirty="0">
                <a:solidFill>
                  <a:schemeClr val="bg1"/>
                </a:solidFill>
              </a:rPr>
              <a:t>、在这个界面直接按回车，可显示能够连接的主机，如右图</a:t>
            </a:r>
            <a:endParaRPr lang="zh-CN" alt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32C09A6-100D-4E19-919C-35262E38D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7"/>
          <a:stretch/>
        </p:blipFill>
        <p:spPr>
          <a:xfrm>
            <a:off x="5047759" y="1386942"/>
            <a:ext cx="7049989" cy="413035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9" name="Rectangle: Top Corners Rounded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: Top Corners Rounded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连接到教学系统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11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、在跳板机界面下输入主机的 </a:t>
            </a: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id 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（一般为数字 </a:t>
            </a: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），回车，即可跳转到实际操作界面，如图</a:t>
            </a:r>
            <a:endParaRPr lang="en-US" altLang="zh-CN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zh-CN" alt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875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实验报告要求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1145443" y="1169118"/>
            <a:ext cx="9901114" cy="5041182"/>
            <a:chOff x="476460" y="1397718"/>
            <a:chExt cx="8143628" cy="3974415"/>
          </a:xfrm>
        </p:grpSpPr>
        <p:sp>
          <p:nvSpPr>
            <p:cNvPr id="35" name="环形箭头 34"/>
            <p:cNvSpPr/>
            <p:nvPr/>
          </p:nvSpPr>
          <p:spPr>
            <a:xfrm rot="1326258">
              <a:off x="4142726" y="1397718"/>
              <a:ext cx="1232686" cy="1232686"/>
            </a:xfrm>
            <a:prstGeom prst="circularArrow">
              <a:avLst>
                <a:gd name="adj1" fmla="val 9784"/>
                <a:gd name="adj2" fmla="val 1068638"/>
                <a:gd name="adj3" fmla="val 3665794"/>
                <a:gd name="adj4" fmla="val 9633027"/>
                <a:gd name="adj5" fmla="val 1301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476460" y="1657964"/>
              <a:ext cx="8143628" cy="3714169"/>
              <a:chOff x="476460" y="1657964"/>
              <a:chExt cx="8143628" cy="3714169"/>
            </a:xfrm>
          </p:grpSpPr>
          <p:cxnSp>
            <p:nvCxnSpPr>
              <p:cNvPr id="37" name="直接连接符 8"/>
              <p:cNvCxnSpPr>
                <a:cxnSpLocks noChangeShapeType="1"/>
              </p:cNvCxnSpPr>
              <p:nvPr/>
            </p:nvCxnSpPr>
            <p:spPr bwMode="auto">
              <a:xfrm>
                <a:off x="5225219" y="3396024"/>
                <a:ext cx="1692425" cy="0"/>
              </a:xfrm>
              <a:prstGeom prst="line">
                <a:avLst/>
              </a:prstGeom>
              <a:noFill/>
              <a:ln w="19050">
                <a:solidFill>
                  <a:schemeClr val="accent3"/>
                </a:solidFill>
                <a:rou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直接连接符 8"/>
              <p:cNvCxnSpPr>
                <a:cxnSpLocks noChangeShapeType="1"/>
              </p:cNvCxnSpPr>
              <p:nvPr/>
            </p:nvCxnSpPr>
            <p:spPr bwMode="auto">
              <a:xfrm>
                <a:off x="5148291" y="4784398"/>
                <a:ext cx="1692425" cy="0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" name="直接连接符 8"/>
              <p:cNvCxnSpPr>
                <a:cxnSpLocks noChangeShapeType="1"/>
              </p:cNvCxnSpPr>
              <p:nvPr/>
            </p:nvCxnSpPr>
            <p:spPr bwMode="auto">
              <a:xfrm>
                <a:off x="5225219" y="2033292"/>
                <a:ext cx="1692425" cy="0"/>
              </a:xfrm>
              <a:prstGeom prst="line">
                <a:avLst/>
              </a:prstGeom>
              <a:noFill/>
              <a:ln w="19050">
                <a:solidFill>
                  <a:schemeClr val="accent5"/>
                </a:solidFill>
                <a:rou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直接连接符 39"/>
              <p:cNvCxnSpPr>
                <a:cxnSpLocks noChangeShapeType="1"/>
              </p:cNvCxnSpPr>
              <p:nvPr/>
            </p:nvCxnSpPr>
            <p:spPr bwMode="auto">
              <a:xfrm>
                <a:off x="2174713" y="3983476"/>
                <a:ext cx="1692425" cy="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1" name="直接连接符 8"/>
              <p:cNvCxnSpPr>
                <a:cxnSpLocks noChangeShapeType="1"/>
              </p:cNvCxnSpPr>
              <p:nvPr/>
            </p:nvCxnSpPr>
            <p:spPr bwMode="auto">
              <a:xfrm>
                <a:off x="2168231" y="2727480"/>
                <a:ext cx="1692425" cy="0"/>
              </a:xfrm>
              <a:prstGeom prst="line">
                <a:avLst/>
              </a:prstGeom>
              <a:noFill/>
              <a:ln w="19050">
                <a:solidFill>
                  <a:schemeClr val="accent4"/>
                </a:solidFill>
                <a:round/>
                <a:head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42" name="环形箭头 41"/>
              <p:cNvSpPr/>
              <p:nvPr/>
            </p:nvSpPr>
            <p:spPr>
              <a:xfrm rot="20563910" flipH="1">
                <a:off x="3750757" y="2097400"/>
                <a:ext cx="1232686" cy="1232686"/>
              </a:xfrm>
              <a:prstGeom prst="circularArrow">
                <a:avLst>
                  <a:gd name="adj1" fmla="val 9784"/>
                  <a:gd name="adj2" fmla="val 1321283"/>
                  <a:gd name="adj3" fmla="val 3665794"/>
                  <a:gd name="adj4" fmla="val 12516529"/>
                  <a:gd name="adj5" fmla="val 1301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环形箭头 42"/>
              <p:cNvSpPr/>
              <p:nvPr/>
            </p:nvSpPr>
            <p:spPr>
              <a:xfrm rot="1326258">
                <a:off x="4153716" y="2780598"/>
                <a:ext cx="1232686" cy="1230854"/>
              </a:xfrm>
              <a:prstGeom prst="circularArrow">
                <a:avLst>
                  <a:gd name="adj1" fmla="val 9784"/>
                  <a:gd name="adj2" fmla="val 1321283"/>
                  <a:gd name="adj3" fmla="val 3665794"/>
                  <a:gd name="adj4" fmla="val 11979516"/>
                  <a:gd name="adj5" fmla="val 1301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环形箭头 43"/>
              <p:cNvSpPr/>
              <p:nvPr/>
            </p:nvSpPr>
            <p:spPr>
              <a:xfrm rot="20563910" flipH="1">
                <a:off x="3699472" y="3414340"/>
                <a:ext cx="1232686" cy="1232686"/>
              </a:xfrm>
              <a:prstGeom prst="circularArrow">
                <a:avLst>
                  <a:gd name="adj1" fmla="val 9784"/>
                  <a:gd name="adj2" fmla="val 1321283"/>
                  <a:gd name="adj3" fmla="val 3665794"/>
                  <a:gd name="adj4" fmla="val 11886781"/>
                  <a:gd name="adj5" fmla="val 1301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空心弧 44"/>
              <p:cNvSpPr/>
              <p:nvPr/>
            </p:nvSpPr>
            <p:spPr>
              <a:xfrm rot="3375582">
                <a:off x="4189433" y="4215679"/>
                <a:ext cx="1058681" cy="1056850"/>
              </a:xfrm>
              <a:prstGeom prst="blockArc">
                <a:avLst>
                  <a:gd name="adj1" fmla="val 10085559"/>
                  <a:gd name="adj2" fmla="val 7052233"/>
                  <a:gd name="adj3" fmla="val 1102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TextBox 30"/>
              <p:cNvSpPr txBox="1">
                <a:spLocks noChangeArrowheads="1"/>
              </p:cNvSpPr>
              <p:nvPr/>
            </p:nvSpPr>
            <p:spPr bwMode="auto">
              <a:xfrm>
                <a:off x="4599598" y="1676800"/>
                <a:ext cx="399468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000" b="1" dirty="0">
                    <a:solidFill>
                      <a:schemeClr val="accent5"/>
                    </a:solidFill>
                    <a:latin typeface="+mn-lt"/>
                  </a:rPr>
                  <a:t>1</a:t>
                </a:r>
                <a:endParaRPr lang="zh-CN" altLang="en-US" sz="3000" b="1" dirty="0">
                  <a:solidFill>
                    <a:schemeClr val="accent5"/>
                  </a:solidFill>
                  <a:latin typeface="+mn-lt"/>
                </a:endParaRPr>
              </a:p>
            </p:txBody>
          </p:sp>
          <p:sp>
            <p:nvSpPr>
              <p:cNvPr id="47" name="TextBox 31"/>
              <p:cNvSpPr txBox="1">
                <a:spLocks noChangeArrowheads="1"/>
              </p:cNvSpPr>
              <p:nvPr/>
            </p:nvSpPr>
            <p:spPr bwMode="auto">
              <a:xfrm>
                <a:off x="4229124" y="2439823"/>
                <a:ext cx="399468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000" b="1" dirty="0">
                    <a:solidFill>
                      <a:schemeClr val="accent4"/>
                    </a:solidFill>
                    <a:latin typeface="+mn-lt"/>
                  </a:rPr>
                  <a:t>2</a:t>
                </a:r>
                <a:endParaRPr lang="zh-CN" altLang="en-US" sz="3000" b="1" dirty="0">
                  <a:solidFill>
                    <a:schemeClr val="accent4"/>
                  </a:solidFill>
                  <a:latin typeface="+mn-lt"/>
                </a:endParaRPr>
              </a:p>
            </p:txBody>
          </p:sp>
          <p:sp>
            <p:nvSpPr>
              <p:cNvPr id="48" name="TextBox 32"/>
              <p:cNvSpPr txBox="1">
                <a:spLocks noChangeArrowheads="1"/>
              </p:cNvSpPr>
              <p:nvPr/>
            </p:nvSpPr>
            <p:spPr bwMode="auto">
              <a:xfrm>
                <a:off x="4621092" y="3097377"/>
                <a:ext cx="399468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000" b="1" dirty="0">
                    <a:solidFill>
                      <a:schemeClr val="accent3"/>
                    </a:solidFill>
                    <a:latin typeface="+mn-lt"/>
                  </a:rPr>
                  <a:t>3</a:t>
                </a:r>
                <a:endParaRPr lang="zh-CN" altLang="en-US" sz="3000" b="1" dirty="0">
                  <a:solidFill>
                    <a:schemeClr val="accent3"/>
                  </a:solidFill>
                  <a:latin typeface="+mn-lt"/>
                </a:endParaRPr>
              </a:p>
            </p:txBody>
          </p:sp>
          <p:sp>
            <p:nvSpPr>
              <p:cNvPr id="49" name="TextBox 33"/>
              <p:cNvSpPr txBox="1">
                <a:spLocks noChangeArrowheads="1"/>
              </p:cNvSpPr>
              <p:nvPr/>
            </p:nvSpPr>
            <p:spPr bwMode="auto">
              <a:xfrm>
                <a:off x="4148532" y="3769585"/>
                <a:ext cx="399468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000" b="1" dirty="0">
                    <a:solidFill>
                      <a:schemeClr val="accent2"/>
                    </a:solidFill>
                    <a:latin typeface="+mn-lt"/>
                  </a:rPr>
                  <a:t>4</a:t>
                </a:r>
                <a:endParaRPr lang="zh-CN" altLang="en-US" sz="3000" b="1" dirty="0">
                  <a:solidFill>
                    <a:schemeClr val="accent2"/>
                  </a:solidFill>
                  <a:latin typeface="+mn-lt"/>
                </a:endParaRPr>
              </a:p>
            </p:txBody>
          </p:sp>
          <p:sp>
            <p:nvSpPr>
              <p:cNvPr id="50" name="TextBox 34"/>
              <p:cNvSpPr txBox="1">
                <a:spLocks noChangeArrowheads="1"/>
              </p:cNvSpPr>
              <p:nvPr/>
            </p:nvSpPr>
            <p:spPr bwMode="auto">
              <a:xfrm>
                <a:off x="4586292" y="4493078"/>
                <a:ext cx="399468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000" b="1" dirty="0">
                    <a:solidFill>
                      <a:schemeClr val="accent1"/>
                    </a:solidFill>
                    <a:latin typeface="+mn-lt"/>
                  </a:rPr>
                  <a:t>5</a:t>
                </a:r>
                <a:endParaRPr lang="zh-CN" altLang="en-US" sz="3000" b="1" dirty="0">
                  <a:solidFill>
                    <a:schemeClr val="accent1"/>
                  </a:solidFill>
                  <a:latin typeface="+mn-lt"/>
                </a:endParaRPr>
              </a:p>
            </p:txBody>
          </p:sp>
          <p:sp>
            <p:nvSpPr>
              <p:cNvPr id="51" name="TextBox 15"/>
              <p:cNvSpPr txBox="1">
                <a:spLocks noChangeArrowheads="1"/>
              </p:cNvSpPr>
              <p:nvPr/>
            </p:nvSpPr>
            <p:spPr bwMode="auto">
              <a:xfrm>
                <a:off x="5403327" y="1657964"/>
                <a:ext cx="1437389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500" b="1" dirty="0">
                    <a:solidFill>
                      <a:schemeClr val="accent5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实验思考题</a:t>
                </a:r>
              </a:p>
            </p:txBody>
          </p:sp>
          <p:sp>
            <p:nvSpPr>
              <p:cNvPr id="52" name="TextBox 15"/>
              <p:cNvSpPr txBox="1">
                <a:spLocks noChangeArrowheads="1"/>
              </p:cNvSpPr>
              <p:nvPr/>
            </p:nvSpPr>
            <p:spPr bwMode="auto">
              <a:xfrm>
                <a:off x="2168231" y="2375808"/>
                <a:ext cx="1338828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500" b="1" dirty="0">
                    <a:solidFill>
                      <a:schemeClr val="accent4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实验难点图示</a:t>
                </a:r>
              </a:p>
            </p:txBody>
          </p:sp>
          <p:sp>
            <p:nvSpPr>
              <p:cNvPr id="53" name="TextBox 15"/>
              <p:cNvSpPr txBox="1">
                <a:spLocks noChangeArrowheads="1"/>
              </p:cNvSpPr>
              <p:nvPr/>
            </p:nvSpPr>
            <p:spPr bwMode="auto">
              <a:xfrm>
                <a:off x="1914165" y="3632890"/>
                <a:ext cx="1915909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00" b="1" dirty="0">
                    <a:solidFill>
                      <a:schemeClr val="accent2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【</a:t>
                </a:r>
                <a:r>
                  <a:rPr lang="zh-CN" altLang="en-US" sz="1500" b="1" dirty="0">
                    <a:solidFill>
                      <a:schemeClr val="accent2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可选</a:t>
                </a:r>
                <a:r>
                  <a:rPr lang="en-US" altLang="zh-CN" sz="1500" b="1" dirty="0">
                    <a:solidFill>
                      <a:schemeClr val="accent2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】</a:t>
                </a:r>
                <a:r>
                  <a:rPr lang="zh-CN" altLang="en-US" sz="1500" b="1" dirty="0">
                    <a:solidFill>
                      <a:schemeClr val="accent2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指导书反馈</a:t>
                </a:r>
              </a:p>
            </p:txBody>
          </p:sp>
          <p:sp>
            <p:nvSpPr>
              <p:cNvPr id="54" name="TextBox 15"/>
              <p:cNvSpPr txBox="1">
                <a:spLocks noChangeArrowheads="1"/>
              </p:cNvSpPr>
              <p:nvPr/>
            </p:nvSpPr>
            <p:spPr bwMode="auto">
              <a:xfrm>
                <a:off x="5446846" y="3051223"/>
                <a:ext cx="1146468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500" b="1" dirty="0">
                    <a:solidFill>
                      <a:schemeClr val="accent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体会与感想</a:t>
                </a:r>
              </a:p>
            </p:txBody>
          </p:sp>
          <p:sp>
            <p:nvSpPr>
              <p:cNvPr id="55" name="TextBox 15"/>
              <p:cNvSpPr txBox="1">
                <a:spLocks noChangeArrowheads="1"/>
              </p:cNvSpPr>
              <p:nvPr/>
            </p:nvSpPr>
            <p:spPr bwMode="auto">
              <a:xfrm>
                <a:off x="5193143" y="4451928"/>
                <a:ext cx="1723549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00" b="1" dirty="0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【</a:t>
                </a:r>
                <a:r>
                  <a:rPr lang="zh-CN" altLang="en-US" sz="1500" b="1" dirty="0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可选</a:t>
                </a:r>
                <a:r>
                  <a:rPr lang="en-US" altLang="zh-CN" sz="1500" b="1" dirty="0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】</a:t>
                </a:r>
                <a:r>
                  <a:rPr lang="zh-CN" altLang="en-US" sz="1500" b="1" dirty="0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残留难点</a:t>
                </a: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5311802" y="2095931"/>
                <a:ext cx="3235700" cy="937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404040"/>
                    </a:solidFill>
                    <a:latin typeface="微软雅黑" panose="020B0503020204020204" charset="-122"/>
                  </a:rPr>
                  <a:t> </a:t>
                </a:r>
                <a:r>
                  <a:rPr lang="zh-CN" altLang="en-US" sz="1400" dirty="0">
                    <a:solidFill>
                      <a:srgbClr val="404040"/>
                    </a:solidFill>
                    <a:latin typeface="微软雅黑" panose="020B0503020204020204" charset="-122"/>
                  </a:rPr>
                  <a:t>请认真针对每次的实验思考题进行作答。实验思考都是一些半开放性的问题，希望你能将自己对于实验思考题的回答与见解尽量描述清楚，如果思考中强调了结合代码请一定要与源码结合。</a:t>
                </a:r>
                <a:endParaRPr lang="zh-CN" altLang="zh-CN" sz="14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5384388" y="3487885"/>
                <a:ext cx="3235700" cy="72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404040"/>
                    </a:solidFill>
                    <a:latin typeface="微软雅黑" panose="020B0503020204020204" charset="-122"/>
                  </a:rPr>
                  <a:t>对于某次实验，给出你自己的难度评价，并如实记录你在这次实验上花费的时间，写出完成此次实验的体会和感想。</a:t>
                </a:r>
                <a:endParaRPr lang="zh-CN" altLang="zh-CN" sz="14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5384388" y="4859685"/>
                <a:ext cx="3235700" cy="51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404040"/>
                    </a:solidFill>
                    <a:latin typeface="微软雅黑" panose="020B0503020204020204" charset="-122"/>
                  </a:rPr>
                  <a:t>在本次实验中你有哪些地方还很模糊，希望可以写出来与大家一起交流探讨。</a:t>
                </a:r>
                <a:endParaRPr lang="zh-CN" altLang="zh-CN" sz="14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476460" y="4077181"/>
                <a:ext cx="3235700" cy="932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404040"/>
                    </a:solidFill>
                    <a:latin typeface="微软雅黑" panose="020B0503020204020204" charset="-122"/>
                  </a:rPr>
                  <a:t>我们的实验指导书还有许多问题，某些地方缺乏流畅性与简洁性，也有可能部分地方的理解是错的。如果你觉得哪里可以改进，希望积极提出，并给出修正的意见。</a:t>
                </a:r>
                <a:endParaRPr lang="zh-CN" altLang="zh-CN" sz="14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476460" y="2792718"/>
                <a:ext cx="3235700" cy="496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404040"/>
                    </a:solidFill>
                    <a:latin typeface="微软雅黑" panose="020B0503020204020204" charset="-122"/>
                  </a:rPr>
                  <a:t>对于本次实验中你认为比较难的地方，用示意图、流程图或思维导图的方式来尽量表述清楚。</a:t>
                </a:r>
                <a:endParaRPr lang="zh-CN" altLang="zh-CN" sz="14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MOOC</a:t>
            </a:r>
            <a:r>
              <a:rPr lang="zh-CN" altLang="en-US" sz="3600" dirty="0">
                <a:solidFill>
                  <a:schemeClr val="bg1"/>
                </a:solidFill>
              </a:rPr>
              <a:t>平台简介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0243" y="1774371"/>
            <a:ext cx="4283750" cy="3197679"/>
          </a:xfrm>
        </p:spPr>
        <p:txBody>
          <a:bodyPr anchor="t">
            <a:norm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基于开源教育应用 </a:t>
            </a:r>
            <a:r>
              <a:rPr lang="en-US" altLang="zh-CN" sz="1800" dirty="0">
                <a:solidFill>
                  <a:schemeClr val="bg1"/>
                </a:solidFill>
              </a:rPr>
              <a:t>Open edX</a:t>
            </a:r>
          </a:p>
          <a:p>
            <a:r>
              <a:rPr lang="zh-CN" altLang="en-US" sz="1800" dirty="0">
                <a:solidFill>
                  <a:schemeClr val="bg1"/>
                </a:solidFill>
              </a:rPr>
              <a:t>提供实验步骤指导、视频演示、在线讨论、离线指导书发布</a:t>
            </a:r>
            <a:endParaRPr lang="en-US" altLang="zh-CN" sz="1800" dirty="0">
              <a:solidFill>
                <a:schemeClr val="bg1"/>
              </a:solidFill>
            </a:endParaRPr>
          </a:p>
          <a:p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zh-CN" altLang="en-US" sz="1800" dirty="0">
                <a:solidFill>
                  <a:schemeClr val="bg1"/>
                </a:solidFill>
              </a:rPr>
              <a:t>网址：</a:t>
            </a:r>
            <a:r>
              <a:rPr lang="en-US" altLang="zh-CN" sz="1800" b="1" dirty="0">
                <a:solidFill>
                  <a:srgbClr val="FF0000"/>
                </a:solidFill>
              </a:rPr>
              <a:t>https://os.buaa.edu.cn</a:t>
            </a:r>
          </a:p>
          <a:p>
            <a:r>
              <a:rPr lang="zh-CN" altLang="en-US" sz="1800" dirty="0">
                <a:solidFill>
                  <a:schemeClr val="bg1"/>
                </a:solidFill>
              </a:rPr>
              <a:t>外网需要</a:t>
            </a:r>
            <a:r>
              <a:rPr lang="en-US" altLang="zh-CN" sz="1800" dirty="0">
                <a:solidFill>
                  <a:schemeClr val="bg1"/>
                </a:solidFill>
              </a:rPr>
              <a:t>VPN</a:t>
            </a:r>
            <a:r>
              <a:rPr lang="zh-CN" altLang="en-US" sz="1800" dirty="0">
                <a:solidFill>
                  <a:schemeClr val="bg1"/>
                </a:solidFill>
              </a:rPr>
              <a:t>环境或者</a:t>
            </a:r>
            <a:r>
              <a:rPr lang="en-US" altLang="zh-CN" sz="1800" b="1" dirty="0">
                <a:solidFill>
                  <a:srgbClr val="FF0000"/>
                </a:solidFill>
              </a:rPr>
              <a:t>https://d.buaa.edu.cn/</a:t>
            </a:r>
            <a:r>
              <a:rPr lang="zh-CN" altLang="en-US" sz="1800" dirty="0">
                <a:solidFill>
                  <a:schemeClr val="bg1"/>
                </a:solidFill>
              </a:rPr>
              <a:t>访问</a:t>
            </a:r>
            <a:endParaRPr lang="en-US" altLang="zh-CN" sz="1800" dirty="0">
              <a:solidFill>
                <a:schemeClr val="bg1"/>
              </a:solidFill>
            </a:endParaRPr>
          </a:p>
          <a:p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zh-CN" altLang="en-US" sz="1800" dirty="0">
                <a:solidFill>
                  <a:schemeClr val="bg1"/>
                </a:solidFill>
              </a:rPr>
              <a:t>登录采取统一认证登录</a:t>
            </a:r>
            <a:endParaRPr lang="en-US" altLang="zh-CN" sz="1800" dirty="0">
              <a:solidFill>
                <a:schemeClr val="bg1"/>
              </a:solidFill>
            </a:endParaRPr>
          </a:p>
          <a:p>
            <a:endParaRPr lang="en-US" altLang="zh-CN" sz="1800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5082E8-7C41-420D-9B11-3B88B8E9A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993" y="1774371"/>
            <a:ext cx="6994358" cy="41529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46300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28750" y="1254819"/>
            <a:ext cx="93345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禁止抄袭他人文档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/>
              <a:t>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对于内容几乎一致的文档，我们将对比作业提交时间，提交时间较晚的文档将认为未提交报告，无法获得对应实验基础分。如果借鉴了他人文档，请给出引用说明。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禁止大片复制粘贴互联网资源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/>
              <a:t>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因为实验思考题本身是经过精心设计的，在互联网上不会有现成的答案，还是认真读代码分析吧。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不要篇幅过长、体积臃肿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/>
              <a:t>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思考题只要按照层次有逻辑地分析即可，越简洁明了越能显示你的水平。如果能更简洁，就不要写得那么臃肿。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不要迷信标准答案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思考题是半开放性问题，欢迎各种各样的答案。老师和助教只会根据文档撰写者的态度、逻辑性与是否有理有据来进行评分。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8200" y="476944"/>
            <a:ext cx="10515600" cy="6508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实验报告要求</a:t>
            </a:r>
            <a:endParaRPr lang="zh-CN" altLang="en-US" sz="3600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祝你顺利通过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操作系统课程设计！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955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8C3A3593-BD5B-4840-82AA-AB956BE2A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131" y="1933995"/>
            <a:ext cx="6985266" cy="3888761"/>
          </a:xfrm>
          <a:prstGeom prst="rect">
            <a:avLst/>
          </a:prstGeom>
        </p:spPr>
      </p:pic>
      <p:sp>
        <p:nvSpPr>
          <p:cNvPr id="42" name="Rectangle: Top Corners Rounded 4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: Top Corners Rounded 4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6" name="Straight Connector 4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平台功能</a:t>
            </a:r>
            <a:endParaRPr lang="zh-CN" alt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733" y="2834809"/>
            <a:ext cx="4283823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进入课程后，课程主页包含以下内容：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b="1" dirty="0">
                <a:solidFill>
                  <a:schemeClr val="bg1"/>
                </a:solidFill>
              </a:rPr>
              <a:t>课程通知</a:t>
            </a:r>
            <a:r>
              <a:rPr lang="zh-CN" altLang="en-US" sz="2000" dirty="0">
                <a:solidFill>
                  <a:schemeClr val="bg1"/>
                </a:solidFill>
              </a:rPr>
              <a:t>（请随时关注重要通知）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b="1" dirty="0">
                <a:solidFill>
                  <a:schemeClr val="bg1"/>
                </a:solidFill>
              </a:rPr>
              <a:t>资料下载</a:t>
            </a:r>
            <a:r>
              <a:rPr lang="zh-CN" altLang="en-US" sz="2000" dirty="0">
                <a:solidFill>
                  <a:schemeClr val="bg1"/>
                </a:solidFill>
              </a:rPr>
              <a:t>（由于</a:t>
            </a:r>
            <a:r>
              <a:rPr lang="zh-CN" altLang="en-US" sz="2000" b="1" dirty="0">
                <a:solidFill>
                  <a:schemeClr val="bg1"/>
                </a:solidFill>
              </a:rPr>
              <a:t>迭代较快</a:t>
            </a:r>
            <a:r>
              <a:rPr lang="zh-CN" altLang="en-US" sz="2000" dirty="0">
                <a:solidFill>
                  <a:schemeClr val="bg1"/>
                </a:solidFill>
              </a:rPr>
              <a:t>，离线版指导书仅供参考，强烈</a:t>
            </a:r>
            <a:r>
              <a:rPr lang="zh-CN" altLang="en-US" sz="2000" dirty="0">
                <a:solidFill>
                  <a:srgbClr val="FF0000"/>
                </a:solidFill>
              </a:rPr>
              <a:t>不建议整本打印</a:t>
            </a:r>
            <a:r>
              <a:rPr lang="zh-CN" altLang="en-US" sz="2000" dirty="0">
                <a:solidFill>
                  <a:schemeClr val="bg1"/>
                </a:solidFill>
              </a:rPr>
              <a:t>）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以及</a:t>
            </a:r>
            <a:r>
              <a:rPr lang="zh-CN" altLang="en-US" sz="2000" b="1" dirty="0">
                <a:solidFill>
                  <a:schemeClr val="bg1"/>
                </a:solidFill>
              </a:rPr>
              <a:t>课程内容</a:t>
            </a:r>
            <a:r>
              <a:rPr lang="zh-CN" altLang="en-US" sz="2000" dirty="0">
                <a:solidFill>
                  <a:schemeClr val="bg1"/>
                </a:solidFill>
              </a:rPr>
              <a:t>和</a:t>
            </a:r>
            <a:r>
              <a:rPr lang="zh-CN" altLang="en-US" sz="2000" b="1" dirty="0">
                <a:solidFill>
                  <a:schemeClr val="bg1"/>
                </a:solidFill>
              </a:rPr>
              <a:t>讨论区</a:t>
            </a:r>
            <a:r>
              <a:rPr lang="zh-CN" altLang="en-US" sz="2000" dirty="0">
                <a:solidFill>
                  <a:schemeClr val="bg1"/>
                </a:solidFill>
              </a:rPr>
              <a:t>的跳转链接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b="1" dirty="0">
                <a:solidFill>
                  <a:schemeClr val="bg1"/>
                </a:solidFill>
              </a:rPr>
              <a:t>课程内容</a:t>
            </a:r>
            <a:r>
              <a:rPr lang="zh-CN" altLang="en-US" sz="2000" dirty="0">
                <a:solidFill>
                  <a:schemeClr val="bg1"/>
                </a:solidFill>
              </a:rPr>
              <a:t>（逐周发布实验过程指导）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b="1" dirty="0">
                <a:solidFill>
                  <a:schemeClr val="bg1"/>
                </a:solidFill>
              </a:rPr>
              <a:t>线上讨论</a:t>
            </a:r>
            <a:r>
              <a:rPr lang="zh-CN" altLang="en-US" sz="2000" dirty="0">
                <a:solidFill>
                  <a:schemeClr val="bg1"/>
                </a:solidFill>
              </a:rPr>
              <a:t>（探讨实验中的疑问）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190475" y="3086858"/>
            <a:ext cx="382973" cy="202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669051" y="30424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课程通知</a:t>
            </a:r>
          </a:p>
        </p:txBody>
      </p:sp>
      <p:sp>
        <p:nvSpPr>
          <p:cNvPr id="16" name="矩形 15"/>
          <p:cNvSpPr/>
          <p:nvPr/>
        </p:nvSpPr>
        <p:spPr>
          <a:xfrm>
            <a:off x="10183897" y="4602685"/>
            <a:ext cx="1686370" cy="803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1084004" y="42275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资料下载</a:t>
            </a:r>
          </a:p>
        </p:txBody>
      </p:sp>
      <p:sp>
        <p:nvSpPr>
          <p:cNvPr id="19" name="矩形 18"/>
          <p:cNvSpPr/>
          <p:nvPr/>
        </p:nvSpPr>
        <p:spPr>
          <a:xfrm>
            <a:off x="5128603" y="1943503"/>
            <a:ext cx="337531" cy="252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186289" y="3345876"/>
            <a:ext cx="3301356" cy="2531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755054" y="1943502"/>
            <a:ext cx="337532" cy="2524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cxnSpLocks/>
          </p:cNvCxnSpPr>
          <p:nvPr/>
        </p:nvCxnSpPr>
        <p:spPr>
          <a:xfrm flipH="1" flipV="1">
            <a:off x="5267757" y="1630195"/>
            <a:ext cx="59221" cy="31409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6052553" y="1659267"/>
            <a:ext cx="202843" cy="28582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815824" y="13192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课程主页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468768" y="2973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课程内容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052553" y="13232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线上讨论</a:t>
            </a:r>
          </a:p>
        </p:txBody>
      </p:sp>
    </p:spTree>
    <p:extLst>
      <p:ext uri="{BB962C8B-B14F-4D97-AF65-F5344CB8AC3E}">
        <p14:creationId xmlns:p14="http://schemas.microsoft.com/office/powerpoint/2010/main" val="892667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Top Corners Rounded 4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: Top Corners Rounded 4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6" name="Straight Connector 4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线上讨论</a:t>
            </a:r>
            <a:endParaRPr lang="zh-CN" alt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除顶部导航栏入口外，还可通过每个课程页面底部的入口访问，如右图所示。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发帖时请根据实际情况选择“提问”或“讨论”类型，若他人的回答成功解决问题，请点击“标记为答案”按钮。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标题要简洁且能概况问题核心内容。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000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3F37AD-9E89-4F34-B278-3E12DCF87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761" y="359062"/>
            <a:ext cx="6941901" cy="16853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131D86B-139D-4FDD-B08A-6CB08C8D39B6}"/>
              </a:ext>
            </a:extLst>
          </p:cNvPr>
          <p:cNvSpPr/>
          <p:nvPr/>
        </p:nvSpPr>
        <p:spPr>
          <a:xfrm>
            <a:off x="11358660" y="981091"/>
            <a:ext cx="540322" cy="220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E93898B-02AB-4503-810C-F61C6C8430FF}"/>
              </a:ext>
            </a:extLst>
          </p:cNvPr>
          <p:cNvSpPr txBox="1"/>
          <p:nvPr/>
        </p:nvSpPr>
        <p:spPr>
          <a:xfrm>
            <a:off x="10891866" y="94015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</a:rPr>
              <a:t>发帖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33A08CD-EC96-4D01-AD0B-7F36EFCE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627" y="2322401"/>
            <a:ext cx="6471539" cy="42901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E87AA94-D794-4B9A-B6BE-88C9E2A9B730}"/>
              </a:ext>
            </a:extLst>
          </p:cNvPr>
          <p:cNvSpPr/>
          <p:nvPr/>
        </p:nvSpPr>
        <p:spPr>
          <a:xfrm>
            <a:off x="5460064" y="3029797"/>
            <a:ext cx="1750808" cy="228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DD167FB-A4A9-46FD-88E1-EB08E1FA681D}"/>
              </a:ext>
            </a:extLst>
          </p:cNvPr>
          <p:cNvSpPr txBox="1"/>
          <p:nvPr/>
        </p:nvSpPr>
        <p:spPr>
          <a:xfrm>
            <a:off x="7255110" y="3029797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</a:rPr>
              <a:t>选择帖子类型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0A9C00E-FD8D-4B54-98D8-AC062DFE8EF4}"/>
              </a:ext>
            </a:extLst>
          </p:cNvPr>
          <p:cNvSpPr/>
          <p:nvPr/>
        </p:nvSpPr>
        <p:spPr>
          <a:xfrm>
            <a:off x="5460064" y="3661898"/>
            <a:ext cx="314771" cy="228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EABBEE7-C41D-4E80-A99F-5946F6FF5AF0}"/>
              </a:ext>
            </a:extLst>
          </p:cNvPr>
          <p:cNvSpPr txBox="1"/>
          <p:nvPr/>
        </p:nvSpPr>
        <p:spPr>
          <a:xfrm>
            <a:off x="5769849" y="3629192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</a:rPr>
              <a:t>发帖的标题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ABEA106-C753-4242-A70D-5FF2AA5A7CCD}"/>
              </a:ext>
            </a:extLst>
          </p:cNvPr>
          <p:cNvSpPr/>
          <p:nvPr/>
        </p:nvSpPr>
        <p:spPr>
          <a:xfrm>
            <a:off x="5508137" y="4390657"/>
            <a:ext cx="1151699" cy="228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E132C6D-2041-4E7E-B4F2-F446642AF02A}"/>
              </a:ext>
            </a:extLst>
          </p:cNvPr>
          <p:cNvSpPr txBox="1"/>
          <p:nvPr/>
        </p:nvSpPr>
        <p:spPr>
          <a:xfrm>
            <a:off x="6765878" y="4374304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</a:rPr>
              <a:t>发帖的内容</a:t>
            </a:r>
          </a:p>
        </p:txBody>
      </p:sp>
    </p:spTree>
    <p:extLst>
      <p:ext uri="{BB962C8B-B14F-4D97-AF65-F5344CB8AC3E}">
        <p14:creationId xmlns:p14="http://schemas.microsoft.com/office/powerpoint/2010/main" val="159015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7755129" cy="3277961"/>
          </a:xfrm>
        </p:spPr>
        <p:txBody>
          <a:bodyPr anchor="t">
            <a:normAutofit/>
          </a:bodyPr>
          <a:lstStyle/>
          <a:p>
            <a:pPr algn="l"/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Gitlab</a:t>
            </a: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的登录与使用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5939028" cy="1155525"/>
          </a:xfrm>
        </p:spPr>
        <p:txBody>
          <a:bodyPr anchor="b">
            <a:normAutofit/>
          </a:bodyPr>
          <a:lstStyle/>
          <a:p>
            <a:pPr algn="l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操作系统课程设计</a:t>
            </a:r>
          </a:p>
        </p:txBody>
      </p:sp>
    </p:spTree>
    <p:extLst>
      <p:ext uri="{BB962C8B-B14F-4D97-AF65-F5344CB8AC3E}">
        <p14:creationId xmlns:p14="http://schemas.microsoft.com/office/powerpoint/2010/main" val="4199181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Gitlab</a:t>
            </a:r>
            <a:r>
              <a:rPr lang="zh-CN" altLang="en-US" sz="3600" dirty="0">
                <a:solidFill>
                  <a:schemeClr val="bg1"/>
                </a:solidFill>
              </a:rPr>
              <a:t>平台简介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0242" y="1774371"/>
            <a:ext cx="4490681" cy="3197679"/>
          </a:xfrm>
        </p:spPr>
        <p:txBody>
          <a:bodyPr anchor="t">
            <a:norm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提供查看自己的远端仓库</a:t>
            </a:r>
            <a:endParaRPr lang="en-US" altLang="zh-CN" sz="1800" dirty="0">
              <a:solidFill>
                <a:schemeClr val="bg1"/>
              </a:solidFill>
            </a:endParaRPr>
          </a:p>
          <a:p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zh-CN" altLang="en-US" sz="1800" dirty="0">
                <a:solidFill>
                  <a:schemeClr val="bg1"/>
                </a:solidFill>
              </a:rPr>
              <a:t>网址：</a:t>
            </a:r>
            <a:r>
              <a:rPr lang="en-US" altLang="zh-CN" sz="1800" b="1" dirty="0">
                <a:solidFill>
                  <a:srgbClr val="FF0000"/>
                </a:solidFill>
              </a:rPr>
              <a:t>http://git.os.buaa.edu.cn</a:t>
            </a:r>
          </a:p>
          <a:p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zh-CN" altLang="en-US" sz="1800" dirty="0">
                <a:solidFill>
                  <a:schemeClr val="bg1"/>
                </a:solidFill>
              </a:rPr>
              <a:t>外网需要</a:t>
            </a:r>
            <a:r>
              <a:rPr lang="en-US" altLang="zh-CN" sz="1800" dirty="0">
                <a:solidFill>
                  <a:schemeClr val="bg1"/>
                </a:solidFill>
              </a:rPr>
              <a:t>VPN</a:t>
            </a:r>
            <a:r>
              <a:rPr lang="zh-CN" altLang="en-US" sz="1800" dirty="0">
                <a:solidFill>
                  <a:schemeClr val="bg1"/>
                </a:solidFill>
              </a:rPr>
              <a:t>环境或者</a:t>
            </a:r>
            <a:r>
              <a:rPr lang="en-US" altLang="zh-CN" sz="1800" b="1" dirty="0">
                <a:solidFill>
                  <a:srgbClr val="FF0000"/>
                </a:solidFill>
              </a:rPr>
              <a:t>https://d.buaa.edu.cn/</a:t>
            </a:r>
            <a:r>
              <a:rPr lang="zh-CN" altLang="en-US" sz="1800" dirty="0">
                <a:solidFill>
                  <a:schemeClr val="bg1"/>
                </a:solidFill>
              </a:rPr>
              <a:t>访问</a:t>
            </a:r>
            <a:endParaRPr lang="en-US" altLang="zh-CN" sz="1800" dirty="0">
              <a:solidFill>
                <a:schemeClr val="bg1"/>
              </a:solidFill>
            </a:endParaRPr>
          </a:p>
          <a:p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zh-CN" altLang="en-US" sz="1800" dirty="0">
                <a:solidFill>
                  <a:schemeClr val="bg1"/>
                </a:solidFill>
              </a:rPr>
              <a:t>登录采取统一认证登录</a:t>
            </a:r>
            <a:endParaRPr lang="en-US" altLang="zh-CN" sz="1800" dirty="0">
              <a:solidFill>
                <a:schemeClr val="bg1"/>
              </a:solidFill>
            </a:endParaRPr>
          </a:p>
          <a:p>
            <a:endParaRPr lang="en-US" altLang="zh-CN" sz="18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EAB3A9-588A-44D8-81BC-810B80390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924" y="2736853"/>
            <a:ext cx="6873342" cy="157757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BDD2A59-742E-4040-875F-F99A21070173}"/>
              </a:ext>
            </a:extLst>
          </p:cNvPr>
          <p:cNvSpPr/>
          <p:nvPr/>
        </p:nvSpPr>
        <p:spPr>
          <a:xfrm>
            <a:off x="5240924" y="3939898"/>
            <a:ext cx="1682101" cy="331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634D6B7-9E91-4826-AAF1-784522ADA7F4}"/>
              </a:ext>
            </a:extLst>
          </p:cNvPr>
          <p:cNvCxnSpPr>
            <a:cxnSpLocks/>
          </p:cNvCxnSpPr>
          <p:nvPr/>
        </p:nvCxnSpPr>
        <p:spPr>
          <a:xfrm flipH="1" flipV="1">
            <a:off x="6661399" y="4271291"/>
            <a:ext cx="112998" cy="2270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A0506B3-F0AA-4C18-8009-32C3AE09AF93}"/>
              </a:ext>
            </a:extLst>
          </p:cNvPr>
          <p:cNvSpPr txBox="1"/>
          <p:nvPr/>
        </p:nvSpPr>
        <p:spPr>
          <a:xfrm>
            <a:off x="6270272" y="44983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个人仓库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97EB7DB-3842-409D-AAA6-A4AAED4B80D4}"/>
              </a:ext>
            </a:extLst>
          </p:cNvPr>
          <p:cNvCxnSpPr>
            <a:cxnSpLocks/>
          </p:cNvCxnSpPr>
          <p:nvPr/>
        </p:nvCxnSpPr>
        <p:spPr>
          <a:xfrm flipH="1" flipV="1">
            <a:off x="11741740" y="2509787"/>
            <a:ext cx="112998" cy="2270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3B49DE0C-9FE3-4C6C-B490-A302AFDF917D}"/>
              </a:ext>
            </a:extLst>
          </p:cNvPr>
          <p:cNvSpPr/>
          <p:nvPr/>
        </p:nvSpPr>
        <p:spPr>
          <a:xfrm>
            <a:off x="11585007" y="2737875"/>
            <a:ext cx="539461" cy="22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1191EEA-28E5-4840-988B-C090D2949E93}"/>
              </a:ext>
            </a:extLst>
          </p:cNvPr>
          <p:cNvSpPr txBox="1"/>
          <p:nvPr/>
        </p:nvSpPr>
        <p:spPr>
          <a:xfrm>
            <a:off x="10723972" y="21823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个人信息</a:t>
            </a:r>
          </a:p>
        </p:txBody>
      </p:sp>
    </p:spTree>
    <p:extLst>
      <p:ext uri="{BB962C8B-B14F-4D97-AF65-F5344CB8AC3E}">
        <p14:creationId xmlns:p14="http://schemas.microsoft.com/office/powerpoint/2010/main" val="3451867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35CF5E0-EF56-4705-A8DF-946FDF6FD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747" y="1830847"/>
            <a:ext cx="7134716" cy="366896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2" name="Rectangle: Top Corners Rounded 4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: Top Corners Rounded 4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6" name="Straight Connector 4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远端</a:t>
            </a:r>
            <a:r>
              <a:rPr lang="zh-CN" alt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仓库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在</a:t>
            </a:r>
            <a:r>
              <a:rPr lang="en-US" altLang="zh-CN" sz="2000" dirty="0">
                <a:solidFill>
                  <a:schemeClr val="bg1"/>
                </a:solidFill>
              </a:rPr>
              <a:t>Gitlab</a:t>
            </a:r>
            <a:r>
              <a:rPr lang="zh-CN" altLang="en-US" sz="2000" dirty="0">
                <a:solidFill>
                  <a:schemeClr val="bg1"/>
                </a:solidFill>
              </a:rPr>
              <a:t>上可以可视化的对自己的远端仓库进行操作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E93898B-02AB-4503-810C-F61C6C8430FF}"/>
              </a:ext>
            </a:extLst>
          </p:cNvPr>
          <p:cNvSpPr txBox="1"/>
          <p:nvPr/>
        </p:nvSpPr>
        <p:spPr>
          <a:xfrm>
            <a:off x="11460490" y="4171519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</a:rPr>
              <a:t>克隆仓库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0A9C00E-FD8D-4B54-98D8-AC062DFE8EF4}"/>
              </a:ext>
            </a:extLst>
          </p:cNvPr>
          <p:cNvSpPr/>
          <p:nvPr/>
        </p:nvSpPr>
        <p:spPr>
          <a:xfrm>
            <a:off x="6497738" y="4486663"/>
            <a:ext cx="889987" cy="1902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EABBEE7-C41D-4E80-A99F-5946F6FF5AF0}"/>
              </a:ext>
            </a:extLst>
          </p:cNvPr>
          <p:cNvSpPr txBox="1"/>
          <p:nvPr/>
        </p:nvSpPr>
        <p:spPr>
          <a:xfrm>
            <a:off x="6730925" y="4225053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</a:rPr>
              <a:t>分支切换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ABEA106-C753-4242-A70D-5FF2AA5A7CCD}"/>
              </a:ext>
            </a:extLst>
          </p:cNvPr>
          <p:cNvSpPr/>
          <p:nvPr/>
        </p:nvSpPr>
        <p:spPr>
          <a:xfrm>
            <a:off x="11439205" y="4433129"/>
            <a:ext cx="509364" cy="261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915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10587229" cy="3277961"/>
          </a:xfrm>
        </p:spPr>
        <p:txBody>
          <a:bodyPr anchor="t">
            <a:normAutofit/>
          </a:bodyPr>
          <a:lstStyle/>
          <a:p>
            <a:pPr algn="l"/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实验环境跳板机的登录与使用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5939028" cy="1155525"/>
          </a:xfrm>
        </p:spPr>
        <p:txBody>
          <a:bodyPr anchor="b">
            <a:normAutofit/>
          </a:bodyPr>
          <a:lstStyle/>
          <a:p>
            <a:pPr algn="l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操作系统课程设计</a:t>
            </a:r>
          </a:p>
        </p:txBody>
      </p:sp>
    </p:spTree>
    <p:extLst>
      <p:ext uri="{BB962C8B-B14F-4D97-AF65-F5344CB8AC3E}">
        <p14:creationId xmlns:p14="http://schemas.microsoft.com/office/powerpoint/2010/main" val="1895842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1410</Words>
  <Application>Microsoft Office PowerPoint</Application>
  <PresentationFormat>宽屏</PresentationFormat>
  <Paragraphs>159</Paragraphs>
  <Slides>31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等线</vt:lpstr>
      <vt:lpstr>等线 Light</vt:lpstr>
      <vt:lpstr>微软雅黑</vt:lpstr>
      <vt:lpstr>Arial</vt:lpstr>
      <vt:lpstr>Calibri</vt:lpstr>
      <vt:lpstr>Cambria Math</vt:lpstr>
      <vt:lpstr>Wingdings</vt:lpstr>
      <vt:lpstr>Office 主题​​</vt:lpstr>
      <vt:lpstr>1_Office 主题​​</vt:lpstr>
      <vt:lpstr>教学实验系统的登录与使用</vt:lpstr>
      <vt:lpstr>1. MOOC平台的使用</vt:lpstr>
      <vt:lpstr>MOOC平台简介</vt:lpstr>
      <vt:lpstr>平台功能</vt:lpstr>
      <vt:lpstr>线上讨论</vt:lpstr>
      <vt:lpstr>2. Gitlab的登录与使用</vt:lpstr>
      <vt:lpstr>Gitlab平台简介</vt:lpstr>
      <vt:lpstr>远端仓库</vt:lpstr>
      <vt:lpstr>3. 实验环境跳板机的登录与使用</vt:lpstr>
      <vt:lpstr>连接到教学系统（跳板机）</vt:lpstr>
      <vt:lpstr>统一身份认证</vt:lpstr>
      <vt:lpstr>进入Web终端</vt:lpstr>
      <vt:lpstr>进入Web终端</vt:lpstr>
      <vt:lpstr>进入仓库</vt:lpstr>
      <vt:lpstr>切换到lab0分支</vt:lpstr>
      <vt:lpstr>开始实验！</vt:lpstr>
      <vt:lpstr>开始实验！</vt:lpstr>
      <vt:lpstr>自动评测</vt:lpstr>
      <vt:lpstr>成绩查看</vt:lpstr>
      <vt:lpstr>以下操作选做</vt:lpstr>
      <vt:lpstr>SSH 连接到系统</vt:lpstr>
      <vt:lpstr>SSH 连接到系统</vt:lpstr>
      <vt:lpstr>SSH 连接到系统</vt:lpstr>
      <vt:lpstr>SSH 连接到系统</vt:lpstr>
      <vt:lpstr>SSH 连接到系统</vt:lpstr>
      <vt:lpstr>SSH 连接到系统</vt:lpstr>
      <vt:lpstr>连接到教学系统</vt:lpstr>
      <vt:lpstr>连接到教学系统</vt:lpstr>
      <vt:lpstr>实验报告要求</vt:lpstr>
      <vt:lpstr>PowerPoint 演示文稿</vt:lpstr>
      <vt:lpstr>祝你顺利通过 操作系统课程设计！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Ziqi Zhen</dc:creator>
  <cp:lastModifiedBy>陈 纪源</cp:lastModifiedBy>
  <cp:revision>148</cp:revision>
  <dcterms:created xsi:type="dcterms:W3CDTF">2018-03-13T04:17:00Z</dcterms:created>
  <dcterms:modified xsi:type="dcterms:W3CDTF">2022-03-08T10:53:22Z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2052-11.1.0.8500</vt:lpwstr>
  </property>
</Properties>
</file>